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6250"/>
  </p:normalViewPr>
  <p:slideViewPr>
    <p:cSldViewPr snapToGrid="0" snapToObjects="1">
      <p:cViewPr varScale="1">
        <p:scale>
          <a:sx n="120" d="100"/>
          <a:sy n="120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2AF48-59E8-7647-97D0-E0AF374D382C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A17E0-6FBB-BD41-9410-7AAAA6BD0E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59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谓词锁：实现真正的可串行化，解决写偏斜问题：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这个示例有两个并发的事务参与，每一个事务完成的操做是：查找当前在值守的医生的数量，若是数量大于等于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，那么就选择一位医生离岗。在快照隔离级别下，假如两个事务执行以前，医生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都在岗，每一个事务开始执行，首先取得本身的快照，查询知足条件的医生数量，就是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都在岗，而后更新两位医生为离岗状态。这就违背了可串行化隔离级别，由于业务逻辑是要保证至少有一位医生在岗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8A17E0-6FBB-BD41-9410-7AAAA6BD0EE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144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1B139-216D-814E-914C-6530EC829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0A05F4-10EF-7C47-90FB-81296946A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50177-6B9E-6A47-9CB8-4830944C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2C3005-6020-9245-8329-212D0DAE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2BD60E-E9F8-F644-ABD9-304EF005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161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CA4AA-0DA9-734B-89EC-47A1990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E15743-F24E-654C-B1C4-6F4C25753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4140C7-BDB0-7D42-ADCD-2EC933E1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06074-19FE-DB4B-8CDB-7062EED1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46E9B-3FB9-7A4E-ADED-F9D42052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04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E97092-FDEF-F243-AE2E-A33B9FBC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26CE33-B859-F54F-983A-6BEB48C19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A9B30-A040-8B46-B7F0-D93C570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98BB4D-0A52-854E-A33A-92EF4272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259ECF-A6B6-584B-B438-B9E20AA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785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B53DC-4661-DE4B-A24F-6EF61B22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D7963-089F-D743-B58B-E1D1FDBF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256DE2-F1F6-7B4B-B159-20956470D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140CC9-566C-8F4F-A944-CAABF4D3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27967-FEB4-FB44-9733-C8AC2DDF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03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EF9B0-BF25-4744-A8EB-B44A6D02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A3FF55-A421-D746-8DA7-15D500661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C2F384-B1F8-C643-BBCA-291E3CC9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C251EE-C280-434A-99CC-EABC8B4A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2BCB7-F938-7F47-94CB-15F88E23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96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E57E9-CEFF-434B-8A62-68D33A52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AFB49-D25A-E64F-B23A-C3B6291D6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0EF043-0474-D94A-A662-4C8F643B2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7B7C27-158F-2649-8B33-C9CFAA52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737579-C069-3147-BFB0-92C55320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1F3EC8-2BC3-234F-8261-30C510F3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880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6C338-C78E-A344-A20B-A2BED877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B18C63-660B-4D49-B539-F6399F900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F87714-B8B5-9B41-A76F-499A72CAB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1E5F6A-0722-6842-BEC6-01F67D79E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D0EF16-99DE-854A-BB8D-E66A76B12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6E1D33-8E69-2646-A9FA-04C325A9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804237-8512-2445-9739-AB234F89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ABEEB6-8EC2-9D4E-9709-E1EF4EF7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033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100AD-9EF2-904B-9949-5D94E8D3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71A4DA-0556-664A-9B63-8080BDF7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647C7F-BB36-9F48-AFC5-9C951F8A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9732A0-06FF-954A-B813-FABCFEC5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085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022879-9E0B-DE41-9E8A-1961A9F0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560D2C-A564-CA48-8510-41245A5B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D8AB3-AA4D-074F-B6CA-FC2CAD76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47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581D6-D3F9-E64C-87F6-D746A662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1B597-B8A5-9949-8A34-4D22EA04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A8220E-0B44-BC42-B6AE-EA868D52E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877F0D-6C34-1E42-B2F6-A31795AC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A133D9-689A-4049-90D6-D2FEBFAD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9CDF40-73AB-F14A-A799-1C2BA1EE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0562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A9EAB-366F-0E4D-B88A-157719FF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24484C-A7CC-B045-B8A5-6EACFC7CB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E9E362-3256-4543-AA53-61AA77A7F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D80D68-4464-6D4C-AE6A-AEF2065E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5E4B72-BEC6-D74C-A962-8660DA78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AFE9E8-D8D4-B145-9F3A-5B3DE453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23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B51DFB-9479-904E-B0CC-6F012D3D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C1790-49D2-724F-9E2E-4F025985A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274A49-2318-A942-96D3-AE1C48B87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1FED4-8469-8E45-8CE0-C4D1EFBBBEC4}" type="datetimeFigureOut">
              <a:rPr kumimoji="1" lang="zh-CN" altLang="en-US" smtClean="0"/>
              <a:t>2021/6/25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5D373E-A768-6D44-BD57-6ADFD3AD7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099BD3-D40C-9849-9461-587A77D2B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35332-D48B-D242-992E-168E055B2D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46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enplum-db/gpdb/commit/24e274093461727b305fda4bae8ea41e2de6507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55B3D-5FBB-0043-8A57-95EFD8FC4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Greenplum</a:t>
            </a:r>
            <a:r>
              <a:rPr kumimoji="1" lang="zh-CN" altLang="en-US" dirty="0"/>
              <a:t> 事务</a:t>
            </a:r>
          </a:p>
        </p:txBody>
      </p:sp>
    </p:spTree>
    <p:extLst>
      <p:ext uri="{BB962C8B-B14F-4D97-AF65-F5344CB8AC3E}">
        <p14:creationId xmlns:p14="http://schemas.microsoft.com/office/powerpoint/2010/main" val="275902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DFD25AE-44A2-274E-908E-8B63B90AB1C6}"/>
              </a:ext>
            </a:extLst>
          </p:cNvPr>
          <p:cNvSpPr txBox="1">
            <a:spLocks/>
          </p:cNvSpPr>
          <p:nvPr/>
        </p:nvSpPr>
        <p:spPr>
          <a:xfrm>
            <a:off x="4318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两阶段提交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–master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故障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3FBA5C-D103-A343-BFAA-C1347807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56" y="326375"/>
            <a:ext cx="5359566" cy="4594881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E741D532-6495-9B43-90F0-4F7E4FF73CCF}"/>
              </a:ext>
            </a:extLst>
          </p:cNvPr>
          <p:cNvSpPr txBox="1">
            <a:spLocks/>
          </p:cNvSpPr>
          <p:nvPr/>
        </p:nvSpPr>
        <p:spPr>
          <a:xfrm>
            <a:off x="431801" y="793200"/>
            <a:ext cx="5320770" cy="523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400" b="1" dirty="0"/>
              <a:t>In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Doubt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Transaction?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3B656C-4E61-AE4B-9D49-9FC87573DCB3}"/>
              </a:ext>
            </a:extLst>
          </p:cNvPr>
          <p:cNvSpPr txBox="1"/>
          <p:nvPr/>
        </p:nvSpPr>
        <p:spPr>
          <a:xfrm>
            <a:off x="431800" y="1267727"/>
            <a:ext cx="5066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所有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 已经完成</a:t>
            </a:r>
            <a:r>
              <a:rPr kumimoji="1" lang="en-US" altLang="zh-CN" sz="1600" dirty="0"/>
              <a:t>Prepared</a:t>
            </a:r>
            <a:r>
              <a:rPr kumimoji="1" lang="zh-CN" altLang="en-US" sz="1600" dirty="0"/>
              <a:t>，但是有部分或者全部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没有</a:t>
            </a:r>
            <a:r>
              <a:rPr kumimoji="1" lang="en-US" altLang="zh-CN" sz="1600" dirty="0"/>
              <a:t>Commit</a:t>
            </a:r>
            <a:r>
              <a:rPr kumimoji="1" lang="zh-CN" altLang="en-US" sz="1600" dirty="0"/>
              <a:t>的事务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E8A9C7-E251-144D-9AE2-7A028A3001B4}"/>
              </a:ext>
            </a:extLst>
          </p:cNvPr>
          <p:cNvSpPr txBox="1"/>
          <p:nvPr/>
        </p:nvSpPr>
        <p:spPr>
          <a:xfrm>
            <a:off x="378845" y="2523697"/>
            <a:ext cx="5591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 完成</a:t>
            </a:r>
            <a:r>
              <a:rPr kumimoji="1" lang="en-US" altLang="zh-CN" sz="1600" dirty="0"/>
              <a:t>Prepared</a:t>
            </a:r>
            <a:r>
              <a:rPr kumimoji="1" lang="zh-CN" altLang="en-US" sz="1600" dirty="0"/>
              <a:t>，但是</a:t>
            </a:r>
            <a:r>
              <a:rPr kumimoji="1" lang="en-US" altLang="zh-CN" sz="1600" dirty="0"/>
              <a:t>master</a:t>
            </a:r>
            <a:r>
              <a:rPr kumimoji="1" lang="zh-CN" altLang="en-US" sz="1600" dirty="0"/>
              <a:t>还没有记录</a:t>
            </a:r>
            <a:r>
              <a:rPr lang="en" altLang="zh-CN" sz="1600" dirty="0"/>
              <a:t>XLOG_XACT_DISTRIBUTED_COMMIT</a:t>
            </a:r>
            <a:endParaRPr kumimoji="1" lang="en-US" altLang="zh-CN" sz="1600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sz="1600" dirty="0"/>
              <a:t>master</a:t>
            </a:r>
            <a:r>
              <a:rPr kumimoji="1" lang="zh-CN" altLang="en-US" sz="1600" dirty="0"/>
              <a:t>记录了</a:t>
            </a:r>
            <a:r>
              <a:rPr lang="en" altLang="zh-CN" sz="1600" dirty="0"/>
              <a:t>XLOG_XACT_DISTRIBUTED_COMMIT</a:t>
            </a:r>
            <a:r>
              <a:rPr lang="zh-CN" altLang="en-US" sz="1600" dirty="0"/>
              <a:t>，但是没有</a:t>
            </a:r>
            <a:r>
              <a:rPr lang="en" altLang="zh-CN" sz="1600" dirty="0">
                <a:latin typeface="Menlo" panose="020B0609030804020204" pitchFamily="49" charset="0"/>
              </a:rPr>
              <a:t>XLOG_XACT_DISTRIBUTED_FORGET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en" altLang="zh-CN" sz="1600" dirty="0">
                <a:latin typeface="Menlo" panose="020B0609030804020204" pitchFamily="49" charset="0"/>
              </a:rPr>
              <a:t>standby</a:t>
            </a:r>
            <a:r>
              <a:rPr lang="zh-CN" altLang="en-US" sz="1600" dirty="0">
                <a:latin typeface="Menlo" panose="020B0609030804020204" pitchFamily="49" charset="0"/>
              </a:rPr>
              <a:t> 升主</a:t>
            </a:r>
            <a:endParaRPr lang="en-US" altLang="zh-CN" sz="1600" dirty="0">
              <a:latin typeface="Menlo" panose="020B0609030804020204" pitchFamily="49" charset="0"/>
            </a:endParaRPr>
          </a:p>
          <a:p>
            <a:pPr marL="800100" lvl="1" indent="-342900">
              <a:buFont typeface="Wingdings" pitchFamily="2" charset="2"/>
              <a:buChar char="l"/>
            </a:pPr>
            <a:r>
              <a:rPr lang="en-US" altLang="zh-CN" sz="1600" dirty="0">
                <a:latin typeface="Menlo" panose="020B0609030804020204" pitchFamily="49" charset="0"/>
              </a:rPr>
              <a:t>master</a:t>
            </a:r>
            <a:r>
              <a:rPr lang="zh-CN" altLang="en-US" sz="1600" dirty="0">
                <a:latin typeface="Menlo" panose="020B0609030804020204" pitchFamily="49" charset="0"/>
              </a:rPr>
              <a:t>记录了</a:t>
            </a:r>
            <a:r>
              <a:rPr lang="en" altLang="zh-CN" sz="1600" dirty="0"/>
              <a:t>XLOG_XACT_DISTRIBUTED_COMMIT</a:t>
            </a:r>
            <a:r>
              <a:rPr lang="zh-CN" altLang="en-US" sz="1600" dirty="0"/>
              <a:t>，但是在同步到</a:t>
            </a:r>
            <a:r>
              <a:rPr lang="en-US" altLang="zh-CN" sz="1600" dirty="0"/>
              <a:t>slave</a:t>
            </a:r>
            <a:r>
              <a:rPr lang="zh-CN" altLang="en-US" sz="1600" dirty="0"/>
              <a:t>之前挂了</a:t>
            </a:r>
            <a:endParaRPr lang="en-US" altLang="zh-CN" sz="1600" dirty="0"/>
          </a:p>
          <a:p>
            <a:pPr marL="800100" lvl="1" indent="-342900">
              <a:buFont typeface="Wingdings" pitchFamily="2" charset="2"/>
              <a:buChar char="l"/>
            </a:pPr>
            <a:r>
              <a:rPr lang="en-US" altLang="zh-CN" sz="1600" dirty="0">
                <a:latin typeface="Menlo" panose="020B0609030804020204" pitchFamily="49" charset="0"/>
              </a:rPr>
              <a:t>master</a:t>
            </a:r>
            <a:r>
              <a:rPr lang="zh-CN" altLang="en-US" sz="1600" dirty="0">
                <a:latin typeface="Menlo" panose="020B0609030804020204" pitchFamily="49" charset="0"/>
              </a:rPr>
              <a:t>记录了</a:t>
            </a:r>
            <a:r>
              <a:rPr lang="en" altLang="zh-CN" sz="1600" dirty="0">
                <a:latin typeface="Menlo" panose="020B0609030804020204" pitchFamily="49" charset="0"/>
              </a:rPr>
              <a:t>XLOG_XACT_DISTRIBUTED_FORGET</a:t>
            </a:r>
            <a:r>
              <a:rPr lang="zh-CN" altLang="en-US" sz="1600" dirty="0">
                <a:latin typeface="Menlo" panose="020B0609030804020204" pitchFamily="49" charset="0"/>
              </a:rPr>
              <a:t>，但是在同步到</a:t>
            </a:r>
            <a:r>
              <a:rPr lang="en-US" altLang="zh-CN" sz="1600" dirty="0">
                <a:latin typeface="Menlo" panose="020B0609030804020204" pitchFamily="49" charset="0"/>
              </a:rPr>
              <a:t>slave</a:t>
            </a:r>
            <a:r>
              <a:rPr lang="zh-CN" altLang="en-US" sz="1600" dirty="0">
                <a:latin typeface="Menlo" panose="020B0609030804020204" pitchFamily="49" charset="0"/>
              </a:rPr>
              <a:t>之前挂了</a:t>
            </a:r>
            <a:endParaRPr lang="en" altLang="zh-CN" sz="1600" dirty="0">
              <a:latin typeface="Menlo" panose="020B0609030804020204" pitchFamily="49" charset="0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B922B230-2449-8746-B878-40E97BE414B8}"/>
              </a:ext>
            </a:extLst>
          </p:cNvPr>
          <p:cNvSpPr txBox="1">
            <a:spLocks/>
          </p:cNvSpPr>
          <p:nvPr/>
        </p:nvSpPr>
        <p:spPr>
          <a:xfrm>
            <a:off x="348510" y="2000197"/>
            <a:ext cx="5591545" cy="523500"/>
          </a:xfrm>
          <a:prstGeom prst="rect">
            <a:avLst/>
          </a:prstGeom>
        </p:spPr>
        <p:txBody>
          <a:bodyPr anchor="t"/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22860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45720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68580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91440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400" b="1" dirty="0"/>
              <a:t>什么情况下会产生 </a:t>
            </a:r>
            <a:r>
              <a:rPr kumimoji="1" lang="en-US" altLang="zh-CN" sz="2400" b="1" dirty="0"/>
              <a:t>Doubt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Transaction?</a:t>
            </a:r>
          </a:p>
          <a:p>
            <a:pPr algn="l"/>
            <a:endParaRPr kumimoji="1" lang="en-US" altLang="zh-CN" dirty="0"/>
          </a:p>
          <a:p>
            <a:pPr algn="l"/>
            <a:endParaRPr kumimoji="1" lang="zh-CN" alt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3DDA5AA0-095F-A848-8A06-0F3C6DF3042A}"/>
              </a:ext>
            </a:extLst>
          </p:cNvPr>
          <p:cNvSpPr txBox="1">
            <a:spLocks/>
          </p:cNvSpPr>
          <p:nvPr/>
        </p:nvSpPr>
        <p:spPr>
          <a:xfrm>
            <a:off x="352055" y="5225937"/>
            <a:ext cx="5969001" cy="523220"/>
          </a:xfrm>
          <a:prstGeom prst="rect">
            <a:avLst/>
          </a:prstGeom>
        </p:spPr>
        <p:txBody>
          <a:bodyPr anchor="t"/>
          <a:lstStyle>
            <a:lvl1pPr marL="0" indent="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22860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45720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68580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914400" algn="ctr" defTabSz="18288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b="1" dirty="0"/>
              <a:t>master</a:t>
            </a:r>
            <a:r>
              <a:rPr kumimoji="1" lang="zh-CN" altLang="en-US" sz="2400" b="1" dirty="0"/>
              <a:t>发生了不可恢复的故障，怎么处理？</a:t>
            </a:r>
            <a:endParaRPr kumimoji="1" lang="en-US" altLang="zh-CN" sz="2400" dirty="0"/>
          </a:p>
          <a:p>
            <a:pPr algn="l"/>
            <a:endParaRPr kumimoji="1"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3E1B28-56E2-CF4B-8543-985BDE91BF76}"/>
              </a:ext>
            </a:extLst>
          </p:cNvPr>
          <p:cNvSpPr txBox="1"/>
          <p:nvPr/>
        </p:nvSpPr>
        <p:spPr>
          <a:xfrm>
            <a:off x="431800" y="5669042"/>
            <a:ext cx="596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standby</a:t>
            </a:r>
            <a:r>
              <a:rPr kumimoji="1" lang="zh-CN" altLang="en-US" sz="1600" dirty="0"/>
              <a:t> 升主，并接管事务的恢复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014B23-4FC4-4B45-B211-6261300D3CCD}"/>
              </a:ext>
            </a:extLst>
          </p:cNvPr>
          <p:cNvSpPr txBox="1"/>
          <p:nvPr/>
        </p:nvSpPr>
        <p:spPr>
          <a:xfrm>
            <a:off x="7051040" y="5037878"/>
            <a:ext cx="180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1400" dirty="0"/>
              <a:t>bug</a:t>
            </a:r>
            <a:r>
              <a:rPr kumimoji="1" lang="zh-CN" altLang="en-US" sz="1400" dirty="0"/>
              <a:t> 导致</a:t>
            </a:r>
            <a:r>
              <a:rPr kumimoji="1" lang="en-US" altLang="zh-CN" sz="1400" dirty="0"/>
              <a:t>core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1400" dirty="0"/>
              <a:t>PANIC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850537-3E60-9A4B-8BF2-A7D11842124B}"/>
              </a:ext>
            </a:extLst>
          </p:cNvPr>
          <p:cNvSpPr txBox="1"/>
          <p:nvPr/>
        </p:nvSpPr>
        <p:spPr>
          <a:xfrm>
            <a:off x="9383851" y="4964327"/>
            <a:ext cx="170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1600" dirty="0"/>
              <a:t>kill -9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1600" dirty="0"/>
              <a:t>正常启动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15142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1433798-515B-AF49-B982-9E6E6A48628D}"/>
              </a:ext>
            </a:extLst>
          </p:cNvPr>
          <p:cNvSpPr txBox="1">
            <a:spLocks/>
          </p:cNvSpPr>
          <p:nvPr/>
        </p:nvSpPr>
        <p:spPr>
          <a:xfrm>
            <a:off x="4318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一阶段提交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18995B-98CD-A44A-816C-24B79EF62ECE}"/>
              </a:ext>
            </a:extLst>
          </p:cNvPr>
          <p:cNvSpPr txBox="1"/>
          <p:nvPr/>
        </p:nvSpPr>
        <p:spPr>
          <a:xfrm>
            <a:off x="1584854" y="3972560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只有一个参与者的事务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A07263-885D-3A48-8CE1-399361466350}"/>
              </a:ext>
            </a:extLst>
          </p:cNvPr>
          <p:cNvSpPr txBox="1"/>
          <p:nvPr/>
        </p:nvSpPr>
        <p:spPr>
          <a:xfrm>
            <a:off x="7868654" y="397256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只读事务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A3752F-13A8-1A4A-8821-DBD58963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5" y="1676516"/>
            <a:ext cx="4176795" cy="20422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A0AA86-D6E5-6C4F-A74F-75379C55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51" y="1351280"/>
            <a:ext cx="3653849" cy="24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6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F72489F-21B8-4B40-88BF-4B0B2A389D44}"/>
              </a:ext>
            </a:extLst>
          </p:cNvPr>
          <p:cNvSpPr txBox="1">
            <a:spLocks/>
          </p:cNvSpPr>
          <p:nvPr/>
        </p:nvSpPr>
        <p:spPr>
          <a:xfrm>
            <a:off x="4318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一阶段提交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 err="1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plancache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BE97A2-9341-8840-A25C-CF8488FE9013}"/>
              </a:ext>
            </a:extLst>
          </p:cNvPr>
          <p:cNvSpPr txBox="1"/>
          <p:nvPr/>
        </p:nvSpPr>
        <p:spPr>
          <a:xfrm>
            <a:off x="431800" y="887942"/>
            <a:ext cx="4846426" cy="22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dirty="0"/>
              <a:t>PBE</a:t>
            </a:r>
            <a:r>
              <a:rPr kumimoji="1" lang="zh-CN" altLang="en-US" dirty="0"/>
              <a:t>协议以及</a:t>
            </a:r>
            <a:r>
              <a:rPr kumimoji="1" lang="en-US" altLang="zh-CN" dirty="0"/>
              <a:t>Prepare/Execute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Statement</a:t>
            </a:r>
            <a:r>
              <a:rPr kumimoji="1" lang="zh-CN" altLang="en-US" dirty="0"/>
              <a:t>时 </a:t>
            </a:r>
            <a:r>
              <a:rPr kumimoji="1" lang="en-US" altLang="zh-CN" dirty="0"/>
              <a:t>1PC</a:t>
            </a:r>
            <a:r>
              <a:rPr kumimoji="1" lang="zh-CN" altLang="en-US" dirty="0"/>
              <a:t>升级为</a:t>
            </a:r>
            <a:r>
              <a:rPr kumimoji="1" lang="en-US" altLang="zh-CN" dirty="0"/>
              <a:t>2PC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/>
              <a:t>原因是</a:t>
            </a:r>
            <a:r>
              <a:rPr kumimoji="1" lang="en-US" altLang="zh-CN" dirty="0" err="1"/>
              <a:t>plancache</a:t>
            </a:r>
            <a:r>
              <a:rPr kumimoji="1" lang="zh-CN" altLang="en-US" dirty="0"/>
              <a:t>保存的是</a:t>
            </a:r>
            <a:r>
              <a:rPr kumimoji="1" lang="en-US" altLang="zh-CN" dirty="0"/>
              <a:t>generic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  <a:r>
              <a:rPr kumimoji="1" lang="zh-CN" altLang="en-US" dirty="0"/>
              <a:t>，执行参数</a:t>
            </a:r>
            <a:r>
              <a:rPr kumimoji="1" lang="en-US" altLang="zh-CN" dirty="0"/>
              <a:t>bind</a:t>
            </a:r>
            <a:r>
              <a:rPr kumimoji="1" lang="zh-CN" altLang="en-US" dirty="0"/>
              <a:t>时为裁剪</a:t>
            </a:r>
            <a:r>
              <a:rPr kumimoji="1" lang="en-US" altLang="zh-CN" dirty="0"/>
              <a:t>segment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ED9D70-0B6D-2946-9CA8-DA968470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603046" y="1100261"/>
            <a:ext cx="5521015" cy="4882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7B9EB2-635D-B84A-9D78-1FA07CC2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603046" y="1729237"/>
            <a:ext cx="6331274" cy="85673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05BDDCF-78E9-C445-8B4A-F8EFC826360F}"/>
              </a:ext>
            </a:extLst>
          </p:cNvPr>
          <p:cNvSpPr/>
          <p:nvPr/>
        </p:nvSpPr>
        <p:spPr>
          <a:xfrm>
            <a:off x="431800" y="33262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</a:rPr>
              <a:t>可以改进的</a:t>
            </a:r>
            <a:r>
              <a:rPr kumimoji="1" lang="en-US" altLang="zh-CN" dirty="0" err="1">
                <a:solidFill>
                  <a:srgbClr val="FF0000"/>
                </a:solidFill>
              </a:rPr>
              <a:t>plancache</a:t>
            </a:r>
            <a:r>
              <a:rPr kumimoji="1" lang="zh-CN" altLang="en-US" dirty="0">
                <a:solidFill>
                  <a:srgbClr val="FF0000"/>
                </a:solidFill>
              </a:rPr>
              <a:t>地方：在</a:t>
            </a:r>
            <a:r>
              <a:rPr kumimoji="1" lang="en-US" altLang="zh-CN" dirty="0">
                <a:solidFill>
                  <a:srgbClr val="FF0000"/>
                </a:solidFill>
              </a:rPr>
              <a:t>bind</a:t>
            </a:r>
            <a:r>
              <a:rPr kumimoji="1" lang="zh-CN" altLang="en-US" dirty="0">
                <a:solidFill>
                  <a:srgbClr val="FF0000"/>
                </a:solidFill>
              </a:rPr>
              <a:t>参数时，裁切不需要参与的</a:t>
            </a:r>
            <a:r>
              <a:rPr kumimoji="1" lang="en-US" altLang="zh-CN" dirty="0">
                <a:solidFill>
                  <a:srgbClr val="FF0000"/>
                </a:solidFill>
              </a:rPr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4023006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E90D69-2D03-C143-83A4-7F8CCB8155E2}"/>
              </a:ext>
            </a:extLst>
          </p:cNvPr>
          <p:cNvSpPr txBox="1">
            <a:spLocks/>
          </p:cNvSpPr>
          <p:nvPr/>
        </p:nvSpPr>
        <p:spPr>
          <a:xfrm>
            <a:off x="4318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 err="1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DtxContext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36FB05-8250-AD4A-9158-BD23D879AA75}"/>
              </a:ext>
            </a:extLst>
          </p:cNvPr>
          <p:cNvSpPr txBox="1"/>
          <p:nvPr/>
        </p:nvSpPr>
        <p:spPr>
          <a:xfrm>
            <a:off x="589174" y="691197"/>
            <a:ext cx="4698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标识事务类型以及同一个事务不同进程的事务角色</a:t>
            </a:r>
            <a:endParaRPr kumimoji="1"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AE4CC8-EF53-1C4D-88A1-32D6805E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29" y="2142952"/>
            <a:ext cx="3929646" cy="3040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955CA5-8B92-4A48-82FD-AD37BC2C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9751"/>
            <a:ext cx="5256296" cy="4293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AF9294D-F9AB-0D41-892B-D1010631C41A}"/>
              </a:ext>
            </a:extLst>
          </p:cNvPr>
          <p:cNvSpPr/>
          <p:nvPr/>
        </p:nvSpPr>
        <p:spPr>
          <a:xfrm>
            <a:off x="1671915" y="5510863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QD:</a:t>
            </a:r>
            <a:r>
              <a:rPr lang="zh-CN" altLang="en-US" dirty="0"/>
              <a:t> setupRegularDtxContext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10C491-F7A7-7E4B-BC34-3F8B408D820B}"/>
              </a:ext>
            </a:extLst>
          </p:cNvPr>
          <p:cNvSpPr/>
          <p:nvPr/>
        </p:nvSpPr>
        <p:spPr>
          <a:xfrm>
            <a:off x="7709272" y="5487443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QE:</a:t>
            </a:r>
            <a:r>
              <a:rPr lang="zh-CN" altLang="en-US" dirty="0"/>
              <a:t> setupQEDtxContext</a:t>
            </a:r>
          </a:p>
        </p:txBody>
      </p:sp>
    </p:spTree>
    <p:extLst>
      <p:ext uri="{BB962C8B-B14F-4D97-AF65-F5344CB8AC3E}">
        <p14:creationId xmlns:p14="http://schemas.microsoft.com/office/powerpoint/2010/main" val="166102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E1E2660-5F89-8F45-BF4E-118CC3AEA97D}"/>
              </a:ext>
            </a:extLst>
          </p:cNvPr>
          <p:cNvSpPr txBox="1">
            <a:spLocks/>
          </p:cNvSpPr>
          <p:nvPr/>
        </p:nvSpPr>
        <p:spPr>
          <a:xfrm>
            <a:off x="289560" y="19035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QD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事务控制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 err="1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DtxState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84CE80-9CFC-0A4F-88F3-7BDB332F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740848"/>
            <a:ext cx="6862305" cy="47353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C43D69-A075-6848-8111-2576AE3FEEA8}"/>
              </a:ext>
            </a:extLst>
          </p:cNvPr>
          <p:cNvSpPr/>
          <p:nvPr/>
        </p:nvSpPr>
        <p:spPr>
          <a:xfrm>
            <a:off x="7955744" y="2259449"/>
            <a:ext cx="311647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1400" dirty="0">
                <a:solidFill>
                  <a:srgbClr val="262626"/>
                </a:solidFill>
              </a:rPr>
              <a:t>显示的</a:t>
            </a:r>
            <a:r>
              <a:rPr lang="en" altLang="zh-CN" sz="1400" dirty="0">
                <a:solidFill>
                  <a:srgbClr val="262626"/>
                </a:solidFill>
              </a:rPr>
              <a:t>BEGIN</a:t>
            </a:r>
            <a:r>
              <a:rPr lang="zh-CN" altLang="en-US" sz="1400" dirty="0">
                <a:solidFill>
                  <a:srgbClr val="262626"/>
                </a:solidFill>
              </a:rPr>
              <a:t>开启事务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" altLang="zh-CN" sz="1400" dirty="0">
                <a:solidFill>
                  <a:srgbClr val="262626"/>
                </a:solidFill>
              </a:rPr>
              <a:t>auto commit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" altLang="zh-CN" sz="1400" dirty="0">
                <a:solidFill>
                  <a:srgbClr val="262626"/>
                </a:solidFill>
              </a:rPr>
              <a:t>DDL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" altLang="zh-CN" sz="1400" dirty="0">
                <a:solidFill>
                  <a:srgbClr val="262626"/>
                </a:solidFill>
              </a:rPr>
              <a:t>insert/update/delete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" altLang="zh-CN" sz="1400" dirty="0">
                <a:solidFill>
                  <a:srgbClr val="262626"/>
                </a:solidFill>
              </a:rPr>
              <a:t>copy from</a:t>
            </a:r>
            <a:endParaRPr lang="en" altLang="zh-CN" sz="1400" dirty="0">
              <a:solidFill>
                <a:srgbClr val="262626"/>
              </a:solidFill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FB32DC-9587-1F4A-991F-C23DC0703094}"/>
              </a:ext>
            </a:extLst>
          </p:cNvPr>
          <p:cNvSpPr txBox="1"/>
          <p:nvPr/>
        </p:nvSpPr>
        <p:spPr>
          <a:xfrm>
            <a:off x="7955744" y="1371564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auto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commit</a:t>
            </a:r>
            <a:r>
              <a:rPr kumimoji="1" lang="zh-CN" altLang="en-US" sz="1600" dirty="0"/>
              <a:t>只读事务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F2E9AF-7A8F-FC41-AFE1-3B4D72069CC8}"/>
              </a:ext>
            </a:extLst>
          </p:cNvPr>
          <p:cNvSpPr txBox="1"/>
          <p:nvPr/>
        </p:nvSpPr>
        <p:spPr>
          <a:xfrm>
            <a:off x="7955744" y="4113654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1400" dirty="0"/>
              <a:t>事务块的只读事务</a:t>
            </a:r>
            <a:endParaRPr kumimoji="1" lang="en-US" altLang="zh-CN" sz="1400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1400" dirty="0"/>
              <a:t>只有一个参与者的写事务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D60FE5-9C41-2B40-9333-E28484874A42}"/>
              </a:ext>
            </a:extLst>
          </p:cNvPr>
          <p:cNvSpPr txBox="1"/>
          <p:nvPr/>
        </p:nvSpPr>
        <p:spPr>
          <a:xfrm>
            <a:off x="7552914" y="1103326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NONE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>
                <a:sym typeface="Wingdings" pitchFamily="2" charset="2"/>
              </a:rPr>
              <a:t></a:t>
            </a:r>
            <a:r>
              <a:rPr kumimoji="1" lang="zh-CN" altLang="en-US" sz="1600" b="1" dirty="0">
                <a:sym typeface="Wingdings" pitchFamily="2" charset="2"/>
              </a:rPr>
              <a:t> </a:t>
            </a:r>
            <a:r>
              <a:rPr kumimoji="1" lang="en-US" altLang="zh-CN" sz="1600" b="1" dirty="0">
                <a:sym typeface="Wingdings" pitchFamily="2" charset="2"/>
              </a:rPr>
              <a:t>NONE:</a:t>
            </a:r>
            <a:endParaRPr kumimoji="1"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7BE2F7-A941-C641-93F2-9D3635940AF9}"/>
              </a:ext>
            </a:extLst>
          </p:cNvPr>
          <p:cNvSpPr txBox="1"/>
          <p:nvPr/>
        </p:nvSpPr>
        <p:spPr>
          <a:xfrm>
            <a:off x="7612352" y="1862957"/>
            <a:ext cx="3139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NONE</a:t>
            </a:r>
            <a:r>
              <a:rPr kumimoji="1" lang="en-US" altLang="zh-CN" sz="1600" b="1" dirty="0">
                <a:sym typeface="Wingdings" pitchFamily="2" charset="2"/>
              </a:rPr>
              <a:t></a:t>
            </a:r>
            <a:r>
              <a:rPr kumimoji="1" lang="zh-CN" altLang="en-US" sz="1600" b="1" dirty="0">
                <a:sym typeface="Wingdings" pitchFamily="2" charset="2"/>
              </a:rPr>
              <a:t> </a:t>
            </a:r>
            <a:r>
              <a:rPr lang="en" altLang="zh-CN" sz="1600" b="1" dirty="0"/>
              <a:t>ACTIVE_DISTRIBUTED</a:t>
            </a:r>
            <a:r>
              <a:rPr lang="en-US" altLang="zh-CN" sz="1600" b="1" dirty="0"/>
              <a:t>:</a:t>
            </a:r>
            <a:r>
              <a:rPr kumimoji="1" lang="zh-CN" altLang="en-US" sz="1600" b="1" dirty="0">
                <a:sym typeface="Wingdings" pitchFamily="2" charset="2"/>
              </a:rPr>
              <a:t> </a:t>
            </a:r>
            <a:endParaRPr kumimoji="1" lang="zh-CN" altLang="en-US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658E7B-1FA5-4046-9F73-01AA8DFEB202}"/>
              </a:ext>
            </a:extLst>
          </p:cNvPr>
          <p:cNvSpPr txBox="1"/>
          <p:nvPr/>
        </p:nvSpPr>
        <p:spPr>
          <a:xfrm>
            <a:off x="7578236" y="3562300"/>
            <a:ext cx="4613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b="1" dirty="0"/>
              <a:t>ACTIVE_DISTRIBUTED</a:t>
            </a:r>
            <a:r>
              <a:rPr lang="zh-CN" altLang="en-US" sz="1600" b="1" dirty="0"/>
              <a:t> </a:t>
            </a:r>
            <a:r>
              <a:rPr lang="en-US" altLang="zh-CN" sz="1600" b="1" dirty="0">
                <a:sym typeface="Wingdings" pitchFamily="2" charset="2"/>
              </a:rPr>
              <a:t>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" altLang="zh-CN" sz="1600" b="1" dirty="0"/>
              <a:t>ONE_PHASE_COMMIT</a:t>
            </a:r>
            <a:r>
              <a:rPr lang="en-US" altLang="zh-CN" sz="1600" b="1" dirty="0"/>
              <a:t>: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71399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432E2F-A47A-B045-A7CB-E3701EFF80EC}"/>
              </a:ext>
            </a:extLst>
          </p:cNvPr>
          <p:cNvSpPr txBox="1">
            <a:spLocks/>
          </p:cNvSpPr>
          <p:nvPr/>
        </p:nvSpPr>
        <p:spPr>
          <a:xfrm>
            <a:off x="289560" y="19035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ID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E18FE2-6837-F44E-9BD0-8975968E0505}"/>
              </a:ext>
            </a:extLst>
          </p:cNvPr>
          <p:cNvSpPr txBox="1"/>
          <p:nvPr/>
        </p:nvSpPr>
        <p:spPr>
          <a:xfrm>
            <a:off x="506583" y="558218"/>
            <a:ext cx="4507965" cy="6109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/>
              <a:t>分布式事务年代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timestamp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每次启动时分配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值是当前机器时间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精度是秒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>
                <a:solidFill>
                  <a:srgbClr val="FF0000"/>
                </a:solidFill>
              </a:rPr>
              <a:t>是否依赖与机器时间？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/>
              <a:t>分布式事务</a:t>
            </a:r>
            <a:r>
              <a:rPr kumimoji="1" lang="en-US" altLang="zh-CN" dirty="0"/>
              <a:t>ID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gxid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单调递增，从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开始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32</a:t>
            </a:r>
            <a:r>
              <a:rPr kumimoji="1" lang="zh-CN" altLang="en-US" sz="1600" dirty="0"/>
              <a:t>位，最大</a:t>
            </a:r>
            <a:r>
              <a:rPr kumimoji="1" lang="en-US" altLang="zh-CN" sz="1600" dirty="0"/>
              <a:t>4294967295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-1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/>
              <a:t>本地事务</a:t>
            </a:r>
            <a:r>
              <a:rPr kumimoji="1" lang="en-US" altLang="zh-CN" dirty="0"/>
              <a:t>ID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xlid</a:t>
            </a:r>
            <a:endParaRPr kumimoji="1" lang="en-US" altLang="zh-CN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1600" dirty="0" err="1"/>
              <a:t>Pg</a:t>
            </a:r>
            <a:r>
              <a:rPr kumimoji="1" lang="zh-CN" altLang="en-US" sz="1600" dirty="0"/>
              <a:t>的事务</a:t>
            </a:r>
            <a:r>
              <a:rPr kumimoji="1" lang="en-US" altLang="zh-CN" sz="1600" dirty="0"/>
              <a:t>ID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/>
              <a:t>事务唯一标志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gid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distributed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timestamp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gxid</a:t>
            </a:r>
            <a:endParaRPr kumimoji="1" lang="en-US" altLang="zh-CN" sz="16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记录到</a:t>
            </a:r>
            <a:r>
              <a:rPr kumimoji="1" lang="en-US" altLang="zh-CN" sz="1600" dirty="0" err="1"/>
              <a:t>xlog</a:t>
            </a:r>
            <a:r>
              <a:rPr kumimoji="1" lang="zh-CN" altLang="en-US" sz="1600" dirty="0"/>
              <a:t>以及</a:t>
            </a:r>
            <a:r>
              <a:rPr kumimoji="1" lang="en-US" altLang="zh-CN" sz="1600" dirty="0" err="1"/>
              <a:t>TwoPhaseState</a:t>
            </a:r>
            <a:r>
              <a:rPr kumimoji="1" lang="zh-CN" altLang="en-US" sz="1600" dirty="0"/>
              <a:t>中</a:t>
            </a:r>
            <a:endParaRPr kumimoji="1"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00DE4D-3580-BA4B-BCAE-9AF865E2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70" y="719259"/>
            <a:ext cx="5750341" cy="6023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695F92-C450-1A4A-885C-79D1E575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70" y="1412958"/>
            <a:ext cx="5750341" cy="50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5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F10E2CEB-EBA1-A840-9D06-DECBC62D5858}"/>
              </a:ext>
            </a:extLst>
          </p:cNvPr>
          <p:cNvSpPr txBox="1">
            <a:spLocks/>
          </p:cNvSpPr>
          <p:nvPr/>
        </p:nvSpPr>
        <p:spPr>
          <a:xfrm>
            <a:off x="289560" y="19035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ID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–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 err="1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gxid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与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local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 err="1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xid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的</a:t>
            </a:r>
            <a:r>
              <a:rPr kumimoji="1" lang="zh-CN" altLang="en-US" sz="2000" b="1" dirty="0"/>
              <a:t>映射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F9A3A4-F10F-6A48-ADE3-2B9DCE3D3346}"/>
              </a:ext>
            </a:extLst>
          </p:cNvPr>
          <p:cNvSpPr txBox="1"/>
          <p:nvPr/>
        </p:nvSpPr>
        <p:spPr>
          <a:xfrm>
            <a:off x="370621" y="940032"/>
            <a:ext cx="696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Tuple</a:t>
            </a:r>
            <a:r>
              <a:rPr kumimoji="1" lang="zh-CN" altLang="en-US" b="1" dirty="0"/>
              <a:t> 记录的事务</a:t>
            </a:r>
            <a:r>
              <a:rPr kumimoji="1" lang="en-US" altLang="zh-CN" b="1" dirty="0"/>
              <a:t>id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segment</a:t>
            </a:r>
            <a:r>
              <a:rPr kumimoji="1" lang="zh-CN" altLang="en-US" b="1" dirty="0"/>
              <a:t>的</a:t>
            </a:r>
            <a:r>
              <a:rPr kumimoji="1" lang="en-US" altLang="zh-CN" b="1" dirty="0"/>
              <a:t>local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xid</a:t>
            </a:r>
            <a:r>
              <a:rPr kumimoji="1" lang="zh-CN" altLang="en-US" b="1" dirty="0"/>
              <a:t>，如果与</a:t>
            </a:r>
            <a:r>
              <a:rPr kumimoji="1" lang="en-US" altLang="zh-CN" b="1" dirty="0" err="1"/>
              <a:t>gxid</a:t>
            </a:r>
            <a:r>
              <a:rPr kumimoji="1" lang="zh-CN" altLang="en-US" b="1" dirty="0"/>
              <a:t>对应起来？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38C58E-E5BF-934A-9217-D3532950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141" y="1445264"/>
            <a:ext cx="3509992" cy="28406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90C48E-E1BA-3D42-B81E-B4C854F40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1" y="1682541"/>
            <a:ext cx="5768379" cy="20838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4F0B88B-6B5A-4442-8891-DBCFD624E998}"/>
              </a:ext>
            </a:extLst>
          </p:cNvPr>
          <p:cNvSpPr txBox="1"/>
          <p:nvPr/>
        </p:nvSpPr>
        <p:spPr>
          <a:xfrm>
            <a:off x="370621" y="4133545"/>
            <a:ext cx="655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每次都查</a:t>
            </a:r>
            <a:r>
              <a:rPr kumimoji="1" lang="en-US" altLang="zh-CN" sz="2400" b="1" dirty="0"/>
              <a:t>distributed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log</a:t>
            </a:r>
            <a:r>
              <a:rPr kumimoji="1" lang="zh-CN" altLang="en-US" sz="2400" b="1" dirty="0"/>
              <a:t>，性能不好怎么处理？</a:t>
            </a:r>
          </a:p>
        </p:txBody>
      </p:sp>
    </p:spTree>
    <p:extLst>
      <p:ext uri="{BB962C8B-B14F-4D97-AF65-F5344CB8AC3E}">
        <p14:creationId xmlns:p14="http://schemas.microsoft.com/office/powerpoint/2010/main" val="347562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1F4F286-9419-5B44-88C4-2321FE43C473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ID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–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 err="1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gxid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wrap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around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5818A4-D5E4-814A-B747-9CE31A5F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43" y="856763"/>
            <a:ext cx="10394537" cy="17884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E2BDA1-8D7D-7D4F-8CCA-223C374255B9}"/>
              </a:ext>
            </a:extLst>
          </p:cNvPr>
          <p:cNvSpPr txBox="1"/>
          <p:nvPr/>
        </p:nvSpPr>
        <p:spPr>
          <a:xfrm>
            <a:off x="695960" y="2898779"/>
            <a:ext cx="5128327" cy="1677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b="1" dirty="0"/>
              <a:t>产生的原因：</a:t>
            </a:r>
            <a:endParaRPr kumimoji="1" lang="en-US" altLang="zh-CN" b="1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gxid</a:t>
            </a:r>
            <a:r>
              <a:rPr kumimoji="1" lang="zh-CN" altLang="en-US" dirty="0"/>
              <a:t> 是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位整型，最大只有</a:t>
            </a:r>
            <a:r>
              <a:rPr kumimoji="1" lang="en-US" altLang="zh-CN" dirty="0"/>
              <a:t>4294967295</a:t>
            </a:r>
          </a:p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93525D-D7AC-E248-ABF5-C425ADB5DC8B}"/>
              </a:ext>
            </a:extLst>
          </p:cNvPr>
          <p:cNvSpPr txBox="1"/>
          <p:nvPr/>
        </p:nvSpPr>
        <p:spPr>
          <a:xfrm>
            <a:off x="611885" y="4158175"/>
            <a:ext cx="2262158" cy="11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b="1" dirty="0"/>
              <a:t>解决方案：</a:t>
            </a:r>
            <a:endParaRPr kumimoji="1" lang="en-US" altLang="zh-CN" b="1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	</a:t>
            </a:r>
            <a:r>
              <a:rPr kumimoji="1" lang="zh-CN" altLang="en-US" dirty="0"/>
              <a:t>重启数据库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5C8E4D-3848-414C-95CE-614E251A95C5}"/>
              </a:ext>
            </a:extLst>
          </p:cNvPr>
          <p:cNvSpPr txBox="1"/>
          <p:nvPr/>
        </p:nvSpPr>
        <p:spPr>
          <a:xfrm>
            <a:off x="6610623" y="4054274"/>
            <a:ext cx="3315331" cy="1677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b="1" dirty="0"/>
              <a:t>从根本上解决：</a:t>
            </a:r>
            <a:endParaRPr kumimoji="1" lang="en-US" altLang="zh-CN" b="1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gxid</a:t>
            </a:r>
            <a:r>
              <a:rPr kumimoji="1" lang="zh-CN" altLang="en-US" dirty="0"/>
              <a:t>改成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</a:t>
            </a:r>
            <a:r>
              <a:rPr kumimoji="1" lang="en-US" altLang="zh-CN" dirty="0">
                <a:hlinkClick r:id="rId3"/>
              </a:rPr>
              <a:t>GP7</a:t>
            </a:r>
            <a:r>
              <a:rPr kumimoji="1" lang="en-US" altLang="zh-CN" dirty="0"/>
              <a:t>&gt;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gxid</a:t>
            </a:r>
            <a:r>
              <a:rPr kumimoji="1" lang="zh-CN" altLang="en-US" dirty="0"/>
              <a:t>支持 </a:t>
            </a:r>
            <a:r>
              <a:rPr kumimoji="1" lang="en-US" altLang="zh-CN" dirty="0"/>
              <a:t>wrap</a:t>
            </a:r>
            <a:r>
              <a:rPr kumimoji="1" lang="zh-CN" altLang="en-US" dirty="0"/>
              <a:t> </a:t>
            </a:r>
            <a:r>
              <a:rPr kumimoji="1" lang="en-US" altLang="zh-CN" dirty="0"/>
              <a:t>around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21795D-2C75-8540-A00F-89D40A181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623" y="2898779"/>
            <a:ext cx="4214857" cy="9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6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C550E62-C9E1-FD42-AD32-17923D155708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DTX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Log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Master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XLOG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20A5A3-3E50-834C-A3F0-A347F73B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1893"/>
            <a:ext cx="5649751" cy="7757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EA6120-EF9E-434B-97E6-66FDE14E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0" y="1460748"/>
            <a:ext cx="4557101" cy="1243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4D32BE-D0B2-A34E-A6FB-4304EE0B9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60" y="932643"/>
            <a:ext cx="4807811" cy="3350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9A2EA6-9596-C942-88E8-55D80216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391" y="904380"/>
            <a:ext cx="4895217" cy="3350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C4F4D-526F-1D46-A981-C32E07D9A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78" y="3093052"/>
            <a:ext cx="4245064" cy="31722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B1EBC1-71B7-5243-918F-1FA7F7A4C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490" y="3207630"/>
            <a:ext cx="3248914" cy="9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80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FCD7ACC-EFB8-C748-B313-C22E56830904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DTX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Log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Segment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XLOG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CF895F-5133-2F4C-B60C-6B221D99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5" y="1666460"/>
            <a:ext cx="4688264" cy="3247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5B693-5693-8041-93B8-157B0082D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53" y="802472"/>
            <a:ext cx="4829030" cy="3480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0B3879-F1EA-2845-BE72-24FF733887AD}"/>
              </a:ext>
            </a:extLst>
          </p:cNvPr>
          <p:cNvSpPr txBox="1"/>
          <p:nvPr/>
        </p:nvSpPr>
        <p:spPr>
          <a:xfrm>
            <a:off x="278754" y="4914272"/>
            <a:ext cx="4506578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为什么要记录</a:t>
            </a:r>
            <a:r>
              <a:rPr kumimoji="1" lang="en-US" altLang="zh-CN" sz="1200" dirty="0"/>
              <a:t>Lock</a:t>
            </a:r>
            <a:r>
              <a:rPr kumimoji="1" lang="zh-CN" altLang="en-US" sz="1200" dirty="0"/>
              <a:t> 信息？</a:t>
            </a:r>
            <a:endParaRPr kumimoji="1" lang="en-US" altLang="zh-CN" sz="12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200" dirty="0"/>
              <a:t>分布式事务是并发执行的</a:t>
            </a:r>
            <a:endParaRPr kumimoji="1" lang="en-US" altLang="zh-CN" sz="12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200" dirty="0"/>
              <a:t>prepared</a:t>
            </a:r>
            <a:r>
              <a:rPr kumimoji="1" lang="zh-CN" altLang="en-US" sz="1200" dirty="0"/>
              <a:t>后，到</a:t>
            </a:r>
            <a:r>
              <a:rPr kumimoji="1" lang="en-US" altLang="zh-CN" sz="1200" dirty="0"/>
              <a:t>commit/abort</a:t>
            </a:r>
            <a:r>
              <a:rPr kumimoji="1" lang="zh-CN" altLang="en-US" sz="1200" dirty="0"/>
              <a:t>会比较久</a:t>
            </a:r>
            <a:endParaRPr kumimoji="1" lang="en-US" altLang="zh-CN" sz="12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200" dirty="0"/>
              <a:t>通过锁避免写写冲突</a:t>
            </a:r>
            <a:endParaRPr kumimoji="1" lang="en-US" altLang="zh-CN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319F4C-CA75-A04A-8BB1-F6117E0B0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36" y="1150510"/>
            <a:ext cx="4257501" cy="453502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75F2C68-8795-E142-A9BC-42E5CA927A9A}"/>
              </a:ext>
            </a:extLst>
          </p:cNvPr>
          <p:cNvCxnSpPr>
            <a:cxnSpLocks/>
          </p:cNvCxnSpPr>
          <p:nvPr/>
        </p:nvCxnSpPr>
        <p:spPr>
          <a:xfrm>
            <a:off x="5322044" y="588359"/>
            <a:ext cx="0" cy="57167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C2ABA6E3-3FB4-2D47-9EBF-133AB3F4F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806" y="814005"/>
            <a:ext cx="4742965" cy="291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B11078-6F11-3447-A463-DEB60E35C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4806" y="3611351"/>
            <a:ext cx="4950507" cy="2921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BC0BE5-6416-CA46-B36D-E7B3E900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806" y="1188843"/>
            <a:ext cx="2318318" cy="23789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8E54D0-3C36-B34C-A549-86EE8341E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5878" y="3981751"/>
            <a:ext cx="2230410" cy="208867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098F028-A36B-4F47-9842-461A41FD9AEB}"/>
              </a:ext>
            </a:extLst>
          </p:cNvPr>
          <p:cNvSpPr txBox="1"/>
          <p:nvPr/>
        </p:nvSpPr>
        <p:spPr>
          <a:xfrm>
            <a:off x="7866287" y="5006622"/>
            <a:ext cx="4100803" cy="618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为什么没有记录</a:t>
            </a:r>
            <a:r>
              <a:rPr kumimoji="1" lang="en-US" altLang="zh-CN" sz="1200" dirty="0"/>
              <a:t>distributed</a:t>
            </a:r>
            <a:r>
              <a:rPr kumimoji="1" lang="zh-CN" altLang="en-US" sz="1200" dirty="0"/>
              <a:t> </a:t>
            </a:r>
            <a:r>
              <a:rPr kumimoji="1" lang="en-US" altLang="zh-CN" sz="1200" dirty="0" err="1"/>
              <a:t>timestmap</a:t>
            </a:r>
            <a:r>
              <a:rPr kumimoji="1" lang="zh-CN" altLang="en-US" sz="1200" dirty="0"/>
              <a:t>和</a:t>
            </a:r>
            <a:r>
              <a:rPr kumimoji="1" lang="en-US" altLang="zh-CN" sz="1200" dirty="0" err="1"/>
              <a:t>gxid</a:t>
            </a:r>
            <a:r>
              <a:rPr kumimoji="1" lang="zh-CN" altLang="en-US" sz="1200" dirty="0"/>
              <a:t>？</a:t>
            </a:r>
            <a:endParaRPr kumimoji="1" lang="en-US" altLang="zh-CN" sz="12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200" dirty="0"/>
              <a:t>通过</a:t>
            </a:r>
            <a:r>
              <a:rPr kumimoji="1" lang="en-US" altLang="zh-CN" sz="1200" dirty="0"/>
              <a:t>local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xid</a:t>
            </a:r>
            <a:r>
              <a:rPr kumimoji="1" lang="zh-CN" altLang="en-US" sz="1200" dirty="0"/>
              <a:t>可以找到之前的</a:t>
            </a:r>
            <a:r>
              <a:rPr kumimoji="1" lang="en-US" altLang="zh-CN" sz="1200" dirty="0"/>
              <a:t>prepared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record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F6C944C-29F5-6247-94AA-98D53950A4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3124" y="1228801"/>
            <a:ext cx="4066531" cy="5167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E6B929B-DAF7-9146-B287-DBB37BE676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6287" y="4126405"/>
            <a:ext cx="3978213" cy="4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9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B1504-0C09-C949-8B5B-09E550A2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15"/>
          </a:xfrm>
        </p:spPr>
        <p:txBody>
          <a:bodyPr>
            <a:normAutofit fontScale="90000"/>
          </a:bodyPr>
          <a:lstStyle/>
          <a:p>
            <a:r>
              <a:rPr kumimoji="1"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DBED2-53E3-464C-9C97-B4503F3B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10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事务整体介绍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两阶段提交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一阶段提交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事务</a:t>
            </a:r>
            <a:r>
              <a:rPr kumimoji="1" lang="en-US" altLang="zh-CN" dirty="0"/>
              <a:t>ID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DTX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事务可见性判断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全局死锁检测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70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71D3B-69C4-204F-B9F8-D1B1194AE814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DTX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Log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XLOG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写入顺序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30D02B-0E24-4B44-9FF7-9FD53F80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2" y="1977656"/>
            <a:ext cx="5228860" cy="3349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BC1273-AED8-CC46-9D0B-54685AC44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77" y="1977656"/>
            <a:ext cx="5326134" cy="23748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6EAE7E-ED4C-574D-A888-AAB22C844078}"/>
              </a:ext>
            </a:extLst>
          </p:cNvPr>
          <p:cNvSpPr txBox="1"/>
          <p:nvPr/>
        </p:nvSpPr>
        <p:spPr>
          <a:xfrm>
            <a:off x="2019593" y="134642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2PC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commit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6F4B82-CDBD-374A-A488-5E0A79FA5D23}"/>
              </a:ext>
            </a:extLst>
          </p:cNvPr>
          <p:cNvSpPr txBox="1"/>
          <p:nvPr/>
        </p:nvSpPr>
        <p:spPr>
          <a:xfrm>
            <a:off x="8106458" y="134642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2PC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abort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12768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273BA6A-AAF1-344D-BCB8-12E873CE292F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DTX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Log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DLOG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CA9977-9146-074D-A7D1-82C75644D433}"/>
              </a:ext>
            </a:extLst>
          </p:cNvPr>
          <p:cNvSpPr txBox="1"/>
          <p:nvPr/>
        </p:nvSpPr>
        <p:spPr>
          <a:xfrm>
            <a:off x="309880" y="818505"/>
            <a:ext cx="5642891" cy="2486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分布式提交日志，与</a:t>
            </a:r>
            <a:r>
              <a:rPr kumimoji="1" lang="en-US" altLang="zh-CN" sz="1600" dirty="0"/>
              <a:t>Clog</a:t>
            </a:r>
            <a:r>
              <a:rPr kumimoji="1" lang="zh-CN" altLang="en-US" sz="1600" dirty="0"/>
              <a:t>类似</a:t>
            </a:r>
            <a:endParaRPr kumimoji="1" lang="en-US" altLang="zh-CN" sz="16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物理结构</a:t>
            </a:r>
            <a:endParaRPr kumimoji="1" lang="en-US" altLang="zh-CN" sz="16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Entry: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distributed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timestamp+gxid</a:t>
            </a:r>
            <a:endParaRPr kumimoji="1" lang="en-US" altLang="zh-CN" sz="16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每个</a:t>
            </a:r>
            <a:r>
              <a:rPr kumimoji="1" lang="en-US" altLang="zh-CN" sz="1600" dirty="0"/>
              <a:t>page</a:t>
            </a:r>
            <a:r>
              <a:rPr kumimoji="1" lang="zh-CN" altLang="en-US" sz="1600" dirty="0"/>
              <a:t> 记录：</a:t>
            </a:r>
            <a:r>
              <a:rPr lang="en" altLang="zh-CN" sz="1600" dirty="0"/>
              <a:t> BLCKSZ/</a:t>
            </a:r>
            <a:r>
              <a:rPr lang="en" altLang="zh-CN" sz="1600" dirty="0" err="1"/>
              <a:t>sizeof</a:t>
            </a:r>
            <a:r>
              <a:rPr lang="en" altLang="zh-CN" sz="1600" dirty="0"/>
              <a:t>(</a:t>
            </a:r>
            <a:r>
              <a:rPr lang="en" altLang="zh-CN" sz="1600" dirty="0" err="1"/>
              <a:t>DistributedLogEntry</a:t>
            </a:r>
            <a:r>
              <a:rPr lang="en" altLang="zh-CN" sz="1600" dirty="0"/>
              <a:t>)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每个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： </a:t>
            </a:r>
            <a:r>
              <a:rPr kumimoji="1" lang="en-US" altLang="zh-CN" sz="1600" dirty="0"/>
              <a:t>32</a:t>
            </a:r>
            <a:r>
              <a:rPr kumimoji="1" lang="zh-CN" altLang="en-US" sz="1600" dirty="0"/>
              <a:t>个</a:t>
            </a:r>
            <a:r>
              <a:rPr kumimoji="1" lang="en-US" altLang="zh-CN" sz="1600" dirty="0"/>
              <a:t>page</a:t>
            </a:r>
            <a:r>
              <a:rPr kumimoji="1" lang="zh-CN" altLang="en-US" sz="1600" dirty="0"/>
              <a:t>，大概</a:t>
            </a:r>
            <a:r>
              <a:rPr kumimoji="1" lang="en-US" altLang="zh-CN" sz="1600" dirty="0"/>
              <a:t>1MB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53AAC3-7729-B842-B798-667E89086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90" y="3671077"/>
            <a:ext cx="3128706" cy="8508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22109E-035F-2947-8D41-3E089B45B833}"/>
              </a:ext>
            </a:extLst>
          </p:cNvPr>
          <p:cNvSpPr txBox="1"/>
          <p:nvPr/>
        </p:nvSpPr>
        <p:spPr>
          <a:xfrm>
            <a:off x="326580" y="3332523"/>
            <a:ext cx="1323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 err="1"/>
              <a:t>Dlog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Write</a:t>
            </a:r>
            <a:endParaRPr kumimoji="1" lang="zh-CN" altLang="en-US" sz="1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C6B49E-C361-2D47-9641-707C4C2BCC8A}"/>
              </a:ext>
            </a:extLst>
          </p:cNvPr>
          <p:cNvSpPr txBox="1"/>
          <p:nvPr/>
        </p:nvSpPr>
        <p:spPr>
          <a:xfrm>
            <a:off x="326580" y="4553705"/>
            <a:ext cx="1855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 err="1"/>
              <a:t>Dlog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Truncate</a:t>
            </a:r>
            <a:endParaRPr kumimoji="1" lang="zh-CN" altLang="en-US" sz="16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A0589E-CAFC-AF41-861F-4B4FC6797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9" y="5064242"/>
            <a:ext cx="4189514" cy="11338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0EBF73-639D-E84D-9708-7366B1DB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71" y="924570"/>
            <a:ext cx="5668234" cy="29815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6B5259-E3AE-974C-842F-4BFFFF9660FC}"/>
              </a:ext>
            </a:extLst>
          </p:cNvPr>
          <p:cNvSpPr txBox="1"/>
          <p:nvPr/>
        </p:nvSpPr>
        <p:spPr>
          <a:xfrm>
            <a:off x="6365076" y="4553705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/>
              <a:t>Dlog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check</a:t>
            </a:r>
            <a:endParaRPr kumimoji="1" lang="zh-CN" altLang="en-US" sz="16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CACAA9-883B-884A-ADF2-B38C41788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356" y="4995486"/>
            <a:ext cx="4640073" cy="12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9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6E0D013-6D30-B64F-98CD-9F5B02C6CB3A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DTX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Log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Redo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Point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D6AE4AEC-9771-4C47-BFC6-FFF3E5E5C40F}"/>
              </a:ext>
            </a:extLst>
          </p:cNvPr>
          <p:cNvSpPr txBox="1">
            <a:spLocks/>
          </p:cNvSpPr>
          <p:nvPr/>
        </p:nvSpPr>
        <p:spPr>
          <a:xfrm>
            <a:off x="309880" y="828392"/>
            <a:ext cx="6699693" cy="2880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800" b="1" dirty="0"/>
              <a:t>In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Doubt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Transaction?</a:t>
            </a: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224EC4-F122-CB4C-ABF1-36F891EBB1F2}"/>
              </a:ext>
            </a:extLst>
          </p:cNvPr>
          <p:cNvSpPr txBox="1"/>
          <p:nvPr/>
        </p:nvSpPr>
        <p:spPr>
          <a:xfrm>
            <a:off x="309880" y="1307094"/>
            <a:ext cx="4272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所有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 已经完成</a:t>
            </a:r>
            <a:r>
              <a:rPr kumimoji="1" lang="en-US" altLang="zh-CN" sz="1600" dirty="0"/>
              <a:t>Prepared</a:t>
            </a:r>
            <a:r>
              <a:rPr kumimoji="1" lang="zh-CN" altLang="en-US" sz="1600" dirty="0"/>
              <a:t>，但是有部分或者全部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没有</a:t>
            </a:r>
            <a:r>
              <a:rPr kumimoji="1" lang="en-US" altLang="zh-CN" sz="1600" dirty="0"/>
              <a:t>Commit</a:t>
            </a:r>
            <a:r>
              <a:rPr kumimoji="1" lang="zh-CN" altLang="en-US" sz="1600" dirty="0"/>
              <a:t>的事务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8B26E7-B15B-4E42-B63E-9B546E92B54C}"/>
              </a:ext>
            </a:extLst>
          </p:cNvPr>
          <p:cNvSpPr txBox="1"/>
          <p:nvPr/>
        </p:nvSpPr>
        <p:spPr>
          <a:xfrm>
            <a:off x="203554" y="2581490"/>
            <a:ext cx="4841895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redo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ptr</a:t>
            </a:r>
            <a:r>
              <a:rPr kumimoji="1" lang="zh-CN" altLang="en-US" sz="1600" dirty="0"/>
              <a:t> 在</a:t>
            </a:r>
            <a:r>
              <a:rPr kumimoji="1" lang="en-US" altLang="zh-CN" sz="1600" dirty="0"/>
              <a:t>1/3/4/6</a:t>
            </a:r>
            <a:r>
              <a:rPr kumimoji="1" lang="zh-CN" altLang="en-US" sz="1600" dirty="0"/>
              <a:t>位置， 没有问题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redo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ptr</a:t>
            </a:r>
            <a:r>
              <a:rPr kumimoji="1" lang="zh-CN" altLang="en-US" sz="1600" dirty="0"/>
              <a:t> 在</a:t>
            </a:r>
            <a:r>
              <a:rPr kumimoji="1" lang="en-US" altLang="zh-CN" sz="1600" dirty="0"/>
              <a:t>2</a:t>
            </a:r>
            <a:r>
              <a:rPr kumimoji="1" lang="zh-CN" altLang="en-US" sz="1600" dirty="0"/>
              <a:t>或者</a:t>
            </a:r>
            <a:r>
              <a:rPr kumimoji="1" lang="en-US" altLang="zh-CN" sz="1600" dirty="0"/>
              <a:t>5</a:t>
            </a:r>
            <a:r>
              <a:rPr kumimoji="1" lang="zh-CN" altLang="en-US" sz="1600" dirty="0"/>
              <a:t>这个位置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事务提交日志是</a:t>
            </a:r>
            <a:r>
              <a:rPr kumimoji="1" lang="en-US" altLang="zh-CN" sz="1600" dirty="0"/>
              <a:t>2</a:t>
            </a:r>
            <a:r>
              <a:rPr kumimoji="1" lang="zh-CN" altLang="en-US" sz="1600" dirty="0"/>
              <a:t>条，如果</a:t>
            </a:r>
            <a:r>
              <a:rPr kumimoji="1" lang="en-US" altLang="zh-CN" sz="1600" dirty="0"/>
              <a:t>redo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ptr</a:t>
            </a:r>
            <a:r>
              <a:rPr kumimoji="1" lang="zh-CN" altLang="en-US" sz="1600" dirty="0"/>
              <a:t>在这两条日志之间，则可能会丢失事务信息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把</a:t>
            </a:r>
            <a:r>
              <a:rPr kumimoji="1" lang="en-US" altLang="zh-CN" sz="1600" dirty="0"/>
              <a:t>checkpoint</a:t>
            </a:r>
            <a:r>
              <a:rPr kumimoji="1" lang="zh-CN" altLang="en-US" sz="1600" dirty="0"/>
              <a:t> 当时处于 </a:t>
            </a:r>
            <a:r>
              <a:rPr kumimoji="1" lang="en-US" altLang="zh-CN" sz="1600" dirty="0"/>
              <a:t>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doubt</a:t>
            </a:r>
            <a:r>
              <a:rPr kumimoji="1" lang="zh-CN" altLang="en-US" sz="1600" dirty="0"/>
              <a:t>的事务记录到</a:t>
            </a:r>
            <a:r>
              <a:rPr kumimoji="1" lang="en-US" altLang="zh-CN" sz="1600" dirty="0"/>
              <a:t>checkpoint</a:t>
            </a:r>
            <a:r>
              <a:rPr kumimoji="1" lang="zh-CN" altLang="en-US" sz="1600" dirty="0"/>
              <a:t>中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redo</a:t>
            </a:r>
            <a:r>
              <a:rPr kumimoji="1" lang="zh-CN" altLang="en-US" sz="1600" dirty="0"/>
              <a:t> 从</a:t>
            </a:r>
            <a:r>
              <a:rPr kumimoji="1" lang="en-US" altLang="zh-CN" sz="1600" dirty="0"/>
              <a:t>checkpoint</a:t>
            </a:r>
            <a:r>
              <a:rPr kumimoji="1" lang="zh-CN" altLang="en-US" sz="1600" dirty="0"/>
              <a:t>恢复</a:t>
            </a:r>
            <a:r>
              <a:rPr kumimoji="1" lang="en-US" altLang="zh-CN" sz="1600" dirty="0"/>
              <a:t>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doubt</a:t>
            </a:r>
            <a:r>
              <a:rPr kumimoji="1" lang="zh-CN" altLang="en-US" sz="1600" dirty="0"/>
              <a:t>的事务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1CF7C6-275F-884C-8198-BB03E0C76633}"/>
              </a:ext>
            </a:extLst>
          </p:cNvPr>
          <p:cNvSpPr txBox="1"/>
          <p:nvPr/>
        </p:nvSpPr>
        <p:spPr>
          <a:xfrm>
            <a:off x="309880" y="2125075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CheckPoint.redo</a:t>
            </a:r>
            <a:endParaRPr kumimoji="1"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01D325-0CC2-244E-A625-185C3247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449" y="739628"/>
            <a:ext cx="6836671" cy="318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70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61A4229-148D-E24F-9F67-3AA59EF735CB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DTX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Log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 err="1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Xlog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保留问题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CE6026-9D9E-3F47-854C-373D2043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71" y="914400"/>
            <a:ext cx="5301563" cy="28005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06A632-BFFF-154E-B9F7-51D54A8E6E50}"/>
              </a:ext>
            </a:extLst>
          </p:cNvPr>
          <p:cNvSpPr txBox="1"/>
          <p:nvPr/>
        </p:nvSpPr>
        <p:spPr>
          <a:xfrm>
            <a:off x="741650" y="1114643"/>
            <a:ext cx="3222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/>
              <a:t>Checkpoint.redo</a:t>
            </a:r>
            <a:r>
              <a:rPr kumimoji="1" lang="zh-CN" altLang="en-US" sz="1600" dirty="0"/>
              <a:t> 位置之后的</a:t>
            </a:r>
            <a:r>
              <a:rPr kumimoji="1" lang="en-US" altLang="zh-CN" sz="1600" dirty="0"/>
              <a:t>XLOG</a:t>
            </a:r>
            <a:endParaRPr kumimoji="1"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843381-0EC2-B442-8CD3-F5EA3B4E1EB6}"/>
              </a:ext>
            </a:extLst>
          </p:cNvPr>
          <p:cNvSpPr txBox="1"/>
          <p:nvPr/>
        </p:nvSpPr>
        <p:spPr>
          <a:xfrm>
            <a:off x="309880" y="751645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PostgreSQL</a:t>
            </a:r>
            <a:endParaRPr kumimoji="1"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259DC0-72D2-BA42-B2C0-A86D5E374B69}"/>
              </a:ext>
            </a:extLst>
          </p:cNvPr>
          <p:cNvSpPr txBox="1"/>
          <p:nvPr/>
        </p:nvSpPr>
        <p:spPr>
          <a:xfrm>
            <a:off x="343111" y="1549137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Greenplum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BC0C51-1410-BF46-B3F4-DB6C93DC6E6E}"/>
              </a:ext>
            </a:extLst>
          </p:cNvPr>
          <p:cNvSpPr txBox="1"/>
          <p:nvPr/>
        </p:nvSpPr>
        <p:spPr>
          <a:xfrm>
            <a:off x="741650" y="1958336"/>
            <a:ext cx="3845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min(</a:t>
            </a:r>
            <a:r>
              <a:rPr kumimoji="1" lang="en-US" altLang="zh-CN" sz="1600" dirty="0" err="1"/>
              <a:t>checkpoint.redo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oldest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prepared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lsn</a:t>
            </a:r>
            <a:r>
              <a:rPr kumimoji="1" lang="en-US" altLang="zh-CN" sz="1600" dirty="0"/>
              <a:t>)</a:t>
            </a:r>
            <a:endParaRPr kumimoji="1"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17F38-CF1C-864C-8133-B0800C79C9A2}"/>
              </a:ext>
            </a:extLst>
          </p:cNvPr>
          <p:cNvSpPr txBox="1"/>
          <p:nvPr/>
        </p:nvSpPr>
        <p:spPr>
          <a:xfrm>
            <a:off x="343111" y="2343314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pg_basebackup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99BE70-9A5B-4248-A10C-79C0ACCE03B3}"/>
              </a:ext>
            </a:extLst>
          </p:cNvPr>
          <p:cNvSpPr txBox="1"/>
          <p:nvPr/>
        </p:nvSpPr>
        <p:spPr>
          <a:xfrm>
            <a:off x="874560" y="2758555"/>
            <a:ext cx="5740674" cy="1532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创建</a:t>
            </a:r>
            <a:r>
              <a:rPr kumimoji="1" lang="en-US" altLang="zh-CN" sz="1600" dirty="0"/>
              <a:t>mirror/standby</a:t>
            </a:r>
            <a:r>
              <a:rPr kumimoji="1" lang="zh-CN" altLang="en-US" sz="1600" dirty="0"/>
              <a:t>的工具</a:t>
            </a:r>
            <a:endParaRPr kumimoji="1"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Copy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xlog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from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primary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PG/GP: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checkpoint.redo</a:t>
            </a:r>
            <a:endParaRPr kumimoji="1" lang="en-US" altLang="zh-CN" sz="16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should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be: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min(</a:t>
            </a:r>
            <a:r>
              <a:rPr kumimoji="1" lang="en-US" altLang="zh-CN" sz="1600" dirty="0" err="1"/>
              <a:t>checkpoint.redo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oldest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prepared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lsn</a:t>
            </a:r>
            <a:r>
              <a:rPr kumimoji="1" lang="en-US" altLang="zh-CN" sz="1600" dirty="0"/>
              <a:t>)</a:t>
            </a:r>
            <a:endParaRPr kumimoji="1" lang="zh-CN" altLang="en-US" sz="16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E217B91-AA1A-AB40-9F86-9D66822C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" y="4752371"/>
            <a:ext cx="9388631" cy="38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5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3B15C79-AFD3-AE46-81D8-7D10C05A1045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事务可见性判断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snapshot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CC852C-89AA-3249-BC3B-DDCB6AD294C0}"/>
              </a:ext>
            </a:extLst>
          </p:cNvPr>
          <p:cNvSpPr txBox="1"/>
          <p:nvPr/>
        </p:nvSpPr>
        <p:spPr>
          <a:xfrm>
            <a:off x="309880" y="984544"/>
            <a:ext cx="4166525" cy="4117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Distributed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snapshot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分布式</a:t>
            </a:r>
            <a:r>
              <a:rPr kumimoji="1" lang="en-US" altLang="zh-CN" sz="1600" dirty="0"/>
              <a:t>snapshot</a:t>
            </a:r>
            <a:r>
              <a:rPr kumimoji="1" lang="zh-CN" altLang="en-US" sz="1600" dirty="0"/>
              <a:t>，由</a:t>
            </a:r>
            <a:r>
              <a:rPr kumimoji="1" lang="en-US" altLang="zh-CN" sz="1600" dirty="0"/>
              <a:t>QD</a:t>
            </a:r>
            <a:r>
              <a:rPr kumimoji="1" lang="zh-CN" altLang="en-US" sz="1600" dirty="0"/>
              <a:t>生成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用于全局事务可见性判断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随计划</a:t>
            </a:r>
            <a:r>
              <a:rPr kumimoji="1" lang="en-US" altLang="zh-CN" sz="1600" dirty="0"/>
              <a:t>dispatch</a:t>
            </a:r>
            <a:r>
              <a:rPr kumimoji="1" lang="zh-CN" altLang="en-US" sz="1600" dirty="0"/>
              <a:t>给</a:t>
            </a:r>
            <a:r>
              <a:rPr kumimoji="1" lang="en-US" altLang="zh-CN" sz="1600" dirty="0"/>
              <a:t>QE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local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snapshot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由</a:t>
            </a:r>
            <a:r>
              <a:rPr kumimoji="1" lang="en-US" altLang="zh-CN" sz="1600" dirty="0"/>
              <a:t>QE</a:t>
            </a:r>
            <a:r>
              <a:rPr kumimoji="1" lang="zh-CN" altLang="en-US" sz="1600" dirty="0"/>
              <a:t>生成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用于本地事务可见性判断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shared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snapshot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由</a:t>
            </a:r>
            <a:r>
              <a:rPr kumimoji="1" lang="en-US" altLang="zh-CN" sz="1600" dirty="0"/>
              <a:t>QE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writer</a:t>
            </a:r>
            <a:r>
              <a:rPr kumimoji="1" lang="zh-CN" altLang="en-US" sz="1600" dirty="0"/>
              <a:t> 创建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用于</a:t>
            </a:r>
            <a:r>
              <a:rPr kumimoji="1" lang="en-US" altLang="zh-CN" sz="1600" dirty="0"/>
              <a:t>QE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reader</a:t>
            </a:r>
            <a:r>
              <a:rPr kumimoji="1" lang="zh-CN" altLang="en-US" sz="1600" dirty="0"/>
              <a:t>与</a:t>
            </a:r>
            <a:r>
              <a:rPr kumimoji="1" lang="en-US" altLang="zh-CN" sz="1600" dirty="0"/>
              <a:t>writer</a:t>
            </a:r>
            <a:r>
              <a:rPr kumimoji="1" lang="zh-CN" altLang="en-US" sz="1600" dirty="0"/>
              <a:t>共享事务快照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Cursor</a:t>
            </a:r>
            <a:r>
              <a:rPr kumimoji="1" lang="zh-CN" altLang="en-US" sz="1600" dirty="0"/>
              <a:t> 的</a:t>
            </a:r>
            <a:r>
              <a:rPr kumimoji="1" lang="en-US" altLang="zh-CN" sz="1600" dirty="0"/>
              <a:t>snapshot</a:t>
            </a:r>
            <a:r>
              <a:rPr kumimoji="1" lang="zh-CN" altLang="en-US" sz="1600" dirty="0"/>
              <a:t>会写入文件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A6B88A-9DD1-3541-91E4-F3EF9A9AE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4904"/>
            <a:ext cx="2457621" cy="29150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0D7361-4536-0345-826A-C6DBDB34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116" y="594904"/>
            <a:ext cx="1773992" cy="29109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221C73-1C6B-5A42-A8FB-20C0DEE05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680" y="3505863"/>
            <a:ext cx="5614955" cy="26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5C1BFC3-FC32-EE4B-8B97-9843B0F51430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事务可见性判断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C3E5D1-17D5-EC4E-AF9B-E78D33DB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1273364"/>
            <a:ext cx="4075423" cy="35087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7634F8-B59D-9D4D-9D51-4E721089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43" y="1181897"/>
            <a:ext cx="3941848" cy="39287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C730E2-10A0-274D-A8AE-BDB5F7961DDE}"/>
              </a:ext>
            </a:extLst>
          </p:cNvPr>
          <p:cNvSpPr/>
          <p:nvPr/>
        </p:nvSpPr>
        <p:spPr>
          <a:xfrm>
            <a:off x="8365358" y="739628"/>
            <a:ext cx="2675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b="1" dirty="0"/>
              <a:t>XidInMVCCSnapshot</a:t>
            </a:r>
            <a:r>
              <a:rPr lang="en-US" altLang="zh-CN" sz="1600" b="1" dirty="0"/>
              <a:t>_Local</a:t>
            </a:r>
            <a:endParaRPr lang="en" altLang="zh-CN" sz="1600" b="1" dirty="0">
              <a:effectLst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B3F0C8-24E6-654A-81BE-8337767C6F52}"/>
              </a:ext>
            </a:extLst>
          </p:cNvPr>
          <p:cNvSpPr txBox="1"/>
          <p:nvPr/>
        </p:nvSpPr>
        <p:spPr>
          <a:xfrm>
            <a:off x="8365358" y="1343060"/>
            <a:ext cx="3357560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True:</a:t>
            </a:r>
            <a:r>
              <a:rPr kumimoji="1" lang="zh-CN" altLang="en-US" sz="1600" dirty="0"/>
              <a:t> 表示事务的修改对当前</a:t>
            </a:r>
            <a:r>
              <a:rPr kumimoji="1" lang="en-US" altLang="zh-CN" sz="1600" dirty="0"/>
              <a:t>snapshot</a:t>
            </a:r>
            <a:r>
              <a:rPr kumimoji="1" lang="zh-CN" altLang="en-US" sz="1600" dirty="0"/>
              <a:t>不可见</a:t>
            </a:r>
            <a:endParaRPr kumimoji="1"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False:</a:t>
            </a:r>
            <a:r>
              <a:rPr kumimoji="1" lang="zh-CN" altLang="en-US" sz="1600" dirty="0"/>
              <a:t> 表示事务的修改对当前</a:t>
            </a:r>
            <a:r>
              <a:rPr kumimoji="1" lang="en-US" altLang="zh-CN" sz="1600" dirty="0"/>
              <a:t>snapshot</a:t>
            </a:r>
            <a:r>
              <a:rPr kumimoji="1" lang="zh-CN" altLang="en-US" sz="1600" dirty="0"/>
              <a:t>可见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E33980-BBEF-6547-8073-168030C3FF17}"/>
              </a:ext>
            </a:extLst>
          </p:cNvPr>
          <p:cNvSpPr txBox="1"/>
          <p:nvPr/>
        </p:nvSpPr>
        <p:spPr>
          <a:xfrm>
            <a:off x="8361100" y="2944502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哪些事务需要判断</a:t>
            </a:r>
            <a:r>
              <a:rPr kumimoji="1" lang="en-US" altLang="zh-CN" sz="1600" b="1" dirty="0"/>
              <a:t>local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snapshot</a:t>
            </a:r>
            <a:r>
              <a:rPr kumimoji="1" lang="zh-CN" altLang="en-US" sz="1600" b="1" dirty="0"/>
              <a:t>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B8A1D5-ACDF-F44F-B181-A5AEBCE64DB5}"/>
              </a:ext>
            </a:extLst>
          </p:cNvPr>
          <p:cNvSpPr txBox="1"/>
          <p:nvPr/>
        </p:nvSpPr>
        <p:spPr>
          <a:xfrm>
            <a:off x="8361100" y="3401456"/>
            <a:ext cx="3361818" cy="300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local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only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transaction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trust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local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transaction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分布式事务，但是</a:t>
            </a:r>
            <a:r>
              <a:rPr kumimoji="1" lang="en-US" altLang="zh-CN" sz="1600" dirty="0" err="1"/>
              <a:t>dlog</a:t>
            </a:r>
            <a:r>
              <a:rPr kumimoji="1" lang="zh-CN" altLang="en-US" sz="1600" dirty="0"/>
              <a:t>已经被</a:t>
            </a:r>
            <a:r>
              <a:rPr kumimoji="1" lang="en-US" altLang="zh-CN" sz="1600" dirty="0"/>
              <a:t>truncate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 err="1"/>
              <a:t>gxid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&lt;</a:t>
            </a:r>
            <a:r>
              <a:rPr kumimoji="1" lang="zh-CN" altLang="en-US" sz="1600" dirty="0"/>
              <a:t> </a:t>
            </a:r>
            <a:r>
              <a:rPr lang="en" altLang="zh-CN" sz="1600" dirty="0" err="1"/>
              <a:t>xminAllDistributedSnapshots</a:t>
            </a:r>
            <a:endParaRPr kumimoji="1"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kumimoji="1" lang="en-US" altLang="zh-CN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68471F-8BB3-9540-9C9C-CA9F2225BC7F}"/>
              </a:ext>
            </a:extLst>
          </p:cNvPr>
          <p:cNvSpPr/>
          <p:nvPr/>
        </p:nvSpPr>
        <p:spPr>
          <a:xfrm>
            <a:off x="309880" y="739628"/>
            <a:ext cx="2821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262626"/>
                </a:solidFill>
              </a:rPr>
              <a:t>HeapTupleSatisfiesMVCC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8B1C1E-16A7-634E-85A8-5D06B2C68B77}"/>
              </a:ext>
            </a:extLst>
          </p:cNvPr>
          <p:cNvSpPr/>
          <p:nvPr/>
        </p:nvSpPr>
        <p:spPr>
          <a:xfrm>
            <a:off x="5171605" y="739628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262626"/>
                </a:solidFill>
              </a:rPr>
              <a:t>XidInMVCCSnapshot</a:t>
            </a:r>
            <a:endParaRPr lang="en" altLang="zh-CN" b="1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10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E535341-93D8-F34F-A390-EE5EC4B9E07D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事务可见性判断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D051F-C5A4-5F4B-ADCE-E3E086DD6503}"/>
              </a:ext>
            </a:extLst>
          </p:cNvPr>
          <p:cNvSpPr/>
          <p:nvPr/>
        </p:nvSpPr>
        <p:spPr>
          <a:xfrm>
            <a:off x="394634" y="764171"/>
            <a:ext cx="2545890" cy="1532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b="1" dirty="0"/>
              <a:t>XidInMVCCSnapshot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/>
              <a:t>频繁查找</a:t>
            </a:r>
            <a:r>
              <a:rPr lang="en-US" altLang="zh-CN" sz="1600" dirty="0"/>
              <a:t>DLog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/>
              <a:t>可能会有磁盘</a:t>
            </a:r>
            <a:r>
              <a:rPr lang="en-US" altLang="zh-CN" sz="1600" dirty="0"/>
              <a:t>IO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/>
              <a:t>效率比较低</a:t>
            </a:r>
            <a:endParaRPr lang="en-US" altLang="zh-CN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21F99F-1C48-9744-BC8D-69616100C9B4}"/>
              </a:ext>
            </a:extLst>
          </p:cNvPr>
          <p:cNvSpPr txBox="1"/>
          <p:nvPr/>
        </p:nvSpPr>
        <p:spPr>
          <a:xfrm>
            <a:off x="394634" y="2320865"/>
            <a:ext cx="3236784" cy="1532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/>
              <a:t>优化方式</a:t>
            </a:r>
            <a:r>
              <a:rPr kumimoji="1" lang="en-US" altLang="zh-CN" sz="1600" b="1" dirty="0"/>
              <a:t>	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snapshot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local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xid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cache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session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gxid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cache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tuple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hint</a:t>
            </a:r>
            <a:endParaRPr kumimoji="1"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40CC22-3089-B545-9DBE-B89AA6D7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462" y="931593"/>
            <a:ext cx="4125532" cy="15321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382744-19B2-4548-8D5D-7DAF58A6F508}"/>
              </a:ext>
            </a:extLst>
          </p:cNvPr>
          <p:cNvSpPr/>
          <p:nvPr/>
        </p:nvSpPr>
        <p:spPr>
          <a:xfrm>
            <a:off x="3493195" y="2463744"/>
            <a:ext cx="4449326" cy="2321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400" dirty="0" err="1"/>
              <a:t>gxid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[</a:t>
            </a:r>
            <a:r>
              <a:rPr lang="en" altLang="zh-CN" sz="1400" dirty="0" err="1"/>
              <a:t>minCachedLocalXid</a:t>
            </a:r>
            <a:r>
              <a:rPr kumimoji="1" lang="en-US" altLang="zh-CN" sz="1400" dirty="0"/>
              <a:t>,</a:t>
            </a:r>
            <a:r>
              <a:rPr kumimoji="1" lang="zh-CN" altLang="en-US" sz="1400" dirty="0"/>
              <a:t> </a:t>
            </a:r>
            <a:r>
              <a:rPr lang="en" altLang="zh-CN" sz="1400" dirty="0" err="1"/>
              <a:t>maxCachedLocalXid</a:t>
            </a:r>
            <a:r>
              <a:rPr lang="en-US" altLang="zh-CN" sz="1400" dirty="0"/>
              <a:t>]</a:t>
            </a:r>
            <a:r>
              <a:rPr lang="zh-CN" altLang="en-US" sz="1400" dirty="0"/>
              <a:t> 一定是</a:t>
            </a:r>
            <a:r>
              <a:rPr lang="en-US" altLang="zh-CN" sz="1400" dirty="0"/>
              <a:t>in-progress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/>
              <a:t>snapshot</a:t>
            </a:r>
            <a:r>
              <a:rPr lang="zh-CN" altLang="en-US" sz="1400" dirty="0"/>
              <a:t> 级别，适合</a:t>
            </a:r>
            <a:r>
              <a:rPr lang="en-US" altLang="zh-CN" sz="1400" dirty="0"/>
              <a:t>RR</a:t>
            </a:r>
            <a:r>
              <a:rPr lang="zh-CN" altLang="en-US" sz="1400" dirty="0"/>
              <a:t>隔离级别</a:t>
            </a:r>
            <a:endParaRPr lang="en-US" altLang="zh-CN" sz="14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/>
              <a:t>RC</a:t>
            </a:r>
            <a:r>
              <a:rPr lang="zh-CN" altLang="en-US" sz="1400" dirty="0"/>
              <a:t>的话适合扫描大量</a:t>
            </a:r>
            <a:r>
              <a:rPr lang="en-US" altLang="zh-CN" sz="1400" dirty="0"/>
              <a:t>tuple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1400" dirty="0" err="1"/>
              <a:t>inProgressMappedLocalXids</a:t>
            </a:r>
            <a:r>
              <a:rPr lang="zh-CN" altLang="en" sz="1400" dirty="0"/>
              <a:t>实际上</a:t>
            </a:r>
            <a:r>
              <a:rPr lang="zh-CN" altLang="en-US" sz="1400" dirty="0"/>
              <a:t>是</a:t>
            </a:r>
            <a:r>
              <a:rPr lang="en-US" altLang="zh-CN" sz="1400" dirty="0"/>
              <a:t>snapshot</a:t>
            </a:r>
            <a:r>
              <a:rPr lang="zh-CN" altLang="en-US" sz="1400" dirty="0"/>
              <a:t>中</a:t>
            </a:r>
            <a:r>
              <a:rPr lang="en" altLang="zh-CN" sz="1400" dirty="0" err="1"/>
              <a:t>inProgressXidArray</a:t>
            </a:r>
            <a:r>
              <a:rPr lang="zh-CN" altLang="en" sz="1400" dirty="0"/>
              <a:t>的</a:t>
            </a:r>
            <a:r>
              <a:rPr lang="zh-CN" altLang="en-US" sz="1400" dirty="0"/>
              <a:t>一个子集，扫描的数据尽量集中某些事务上</a:t>
            </a:r>
            <a:endParaRPr lang="en" altLang="zh-CN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761DFE-848A-B54F-A761-8F7D799ABE93}"/>
              </a:ext>
            </a:extLst>
          </p:cNvPr>
          <p:cNvSpPr/>
          <p:nvPr/>
        </p:nvSpPr>
        <p:spPr>
          <a:xfrm>
            <a:off x="3353934" y="458352"/>
            <a:ext cx="2896947" cy="424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CN" sz="1600" b="1" dirty="0"/>
              <a:t>snapshot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local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xid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cache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7E463F-52A9-CD4C-A0B9-1A3C0351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335" y="931593"/>
            <a:ext cx="2977422" cy="207259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681F00A-48B8-3949-B4B4-631C6CC63F1B}"/>
              </a:ext>
            </a:extLst>
          </p:cNvPr>
          <p:cNvSpPr/>
          <p:nvPr/>
        </p:nvSpPr>
        <p:spPr>
          <a:xfrm>
            <a:off x="8201805" y="458352"/>
            <a:ext cx="2358338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CN" sz="1600" b="1" dirty="0"/>
              <a:t>session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 err="1"/>
              <a:t>gxid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cache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6FD761-6939-854E-AA4E-158E043D1B51}"/>
              </a:ext>
            </a:extLst>
          </p:cNvPr>
          <p:cNvSpPr txBox="1"/>
          <p:nvPr/>
        </p:nvSpPr>
        <p:spPr>
          <a:xfrm>
            <a:off x="8345057" y="3086940"/>
            <a:ext cx="2977423" cy="1998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400" dirty="0"/>
              <a:t>session</a:t>
            </a:r>
            <a:r>
              <a:rPr kumimoji="1" lang="zh-CN" altLang="en-US" sz="1400" dirty="0"/>
              <a:t>级的</a:t>
            </a:r>
            <a:r>
              <a:rPr kumimoji="1" lang="en-US" altLang="zh-CN" sz="1400" dirty="0"/>
              <a:t>Hash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map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400" dirty="0"/>
              <a:t>LRU</a:t>
            </a:r>
            <a:r>
              <a:rPr kumimoji="1" lang="zh-CN" altLang="en-US" sz="1400" dirty="0"/>
              <a:t> 算法进行淘汰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1400" dirty="0" err="1"/>
              <a:t>gp_max_local_distributed_cache</a:t>
            </a:r>
            <a:r>
              <a:rPr lang="en-US" altLang="zh-CN" sz="1400" dirty="0"/>
              <a:t>:1024</a:t>
            </a:r>
            <a:endParaRPr lang="en" altLang="zh-CN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err="1"/>
              <a:t>gxid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" altLang="zh-CN" sz="1400" dirty="0" err="1"/>
              <a:t>LocalDistribCacheHtab</a:t>
            </a:r>
            <a:r>
              <a:rPr lang="zh-CN" altLang="en-US" sz="1400" dirty="0"/>
              <a:t> 表示事务已经提交</a:t>
            </a:r>
            <a:endParaRPr lang="en" altLang="zh-CN" sz="1400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021AA63-495C-2948-AEE7-9359103D023F}"/>
              </a:ext>
            </a:extLst>
          </p:cNvPr>
          <p:cNvCxnSpPr>
            <a:cxnSpLocks/>
          </p:cNvCxnSpPr>
          <p:nvPr/>
        </p:nvCxnSpPr>
        <p:spPr>
          <a:xfrm flipV="1">
            <a:off x="4051004" y="5168188"/>
            <a:ext cx="7134447" cy="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2529406-59E8-5042-85D2-19B5A45D5151}"/>
              </a:ext>
            </a:extLst>
          </p:cNvPr>
          <p:cNvSpPr/>
          <p:nvPr/>
        </p:nvSpPr>
        <p:spPr>
          <a:xfrm>
            <a:off x="3493195" y="5203823"/>
            <a:ext cx="3207929" cy="1162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CN" sz="1600" b="1" dirty="0"/>
              <a:t>tuple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hint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记录到</a:t>
            </a:r>
            <a:r>
              <a:rPr kumimoji="1" lang="en-US" altLang="zh-CN" sz="1600" dirty="0"/>
              <a:t>tuple.</a:t>
            </a:r>
            <a:r>
              <a:rPr lang="en" altLang="zh-CN" sz="1600" dirty="0"/>
              <a:t> t_infomask2</a:t>
            </a:r>
            <a:endParaRPr kumimoji="1" lang="en-US" altLang="zh-CN" sz="16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忽略分布式</a:t>
            </a:r>
            <a:r>
              <a:rPr kumimoji="1" lang="en-US" altLang="zh-CN" sz="1600" dirty="0"/>
              <a:t>snapshot</a:t>
            </a:r>
            <a:endParaRPr lang="en" altLang="zh-CN" sz="16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346AF6C-E3CB-404F-80A7-49483872D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12" y="5528595"/>
            <a:ext cx="4248867" cy="18003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84E28BE-38ED-F449-9CFD-859F6808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613" y="5341183"/>
            <a:ext cx="4248867" cy="1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54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129F2D-7EFA-1342-B4F7-EDA5F077D468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事务可见性判断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优化后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5D0CF5-A00C-9B41-8FEE-31BBAEA33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7" y="1201376"/>
            <a:ext cx="4380940" cy="4828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A0AFC3-F69C-9F4B-8455-DA65B9FD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37" y="1201376"/>
            <a:ext cx="4959733" cy="464202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BEA58B-9EA4-5C4C-8A1E-13E5B9AA622F}"/>
              </a:ext>
            </a:extLst>
          </p:cNvPr>
          <p:cNvSpPr/>
          <p:nvPr/>
        </p:nvSpPr>
        <p:spPr>
          <a:xfrm>
            <a:off x="9359052" y="1360864"/>
            <a:ext cx="2621751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400" dirty="0"/>
              <a:t>local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only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transaction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400" dirty="0"/>
              <a:t>trust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local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transaction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82FBE7-B1C9-4044-8CC9-333D6789A7B5}"/>
              </a:ext>
            </a:extLst>
          </p:cNvPr>
          <p:cNvSpPr/>
          <p:nvPr/>
        </p:nvSpPr>
        <p:spPr>
          <a:xfrm>
            <a:off x="400276" y="785836"/>
            <a:ext cx="2821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262626"/>
                </a:solidFill>
              </a:rPr>
              <a:t>HeapTupleSatisfiesMVCC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991E0D-9AC8-FF45-9FF4-D755430B0D9C}"/>
              </a:ext>
            </a:extLst>
          </p:cNvPr>
          <p:cNvSpPr/>
          <p:nvPr/>
        </p:nvSpPr>
        <p:spPr>
          <a:xfrm>
            <a:off x="5609408" y="832044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262626"/>
                </a:solidFill>
              </a:rPr>
              <a:t>XidInMVCCSnapshot</a:t>
            </a:r>
            <a:endParaRPr lang="en" altLang="zh-CN" b="1" dirty="0">
              <a:solidFill>
                <a:srgbClr val="26262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3303A5-9975-5540-9DE9-5E2D085CE848}"/>
              </a:ext>
            </a:extLst>
          </p:cNvPr>
          <p:cNvSpPr txBox="1"/>
          <p:nvPr/>
        </p:nvSpPr>
        <p:spPr>
          <a:xfrm>
            <a:off x="9359052" y="791817"/>
            <a:ext cx="1645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262626"/>
                </a:solidFill>
              </a:rPr>
              <a:t>set</a:t>
            </a:r>
            <a:r>
              <a:rPr kumimoji="1" lang="zh-CN" altLang="en-US" sz="2800" b="1" dirty="0"/>
              <a:t> </a:t>
            </a:r>
            <a:r>
              <a:rPr lang="en-US" altLang="zh-CN" b="1" dirty="0">
                <a:solidFill>
                  <a:srgbClr val="262626"/>
                </a:solidFill>
              </a:rPr>
              <a:t>tuple</a:t>
            </a:r>
            <a:r>
              <a:rPr kumimoji="1" lang="zh-CN" altLang="en-US" sz="2800" b="1" dirty="0"/>
              <a:t> </a:t>
            </a:r>
            <a:r>
              <a:rPr lang="en-US" altLang="zh-CN" b="1" dirty="0">
                <a:solidFill>
                  <a:srgbClr val="262626"/>
                </a:solidFill>
              </a:rPr>
              <a:t>hint</a:t>
            </a:r>
            <a:endParaRPr lang="zh-CN" altLang="en-US" b="1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71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CF797C4-44D5-3A4D-BC66-3CAE2E5F22E3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事务可见性判断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commit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order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8407E1-D319-FC4F-B63F-8153A0EF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6" y="1291762"/>
            <a:ext cx="3739549" cy="35284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0FE1AA-5067-8B43-BB6C-F3336849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05" y="1291762"/>
            <a:ext cx="5501084" cy="34528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A4AD98-E227-AE49-B171-0F686D856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579" y="4970774"/>
            <a:ext cx="2268076" cy="14258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C52EBB-6570-404B-AFCB-0DE5BC7C0F0B}"/>
              </a:ext>
            </a:extLst>
          </p:cNvPr>
          <p:cNvSpPr/>
          <p:nvPr/>
        </p:nvSpPr>
        <p:spPr>
          <a:xfrm>
            <a:off x="524106" y="830097"/>
            <a:ext cx="2268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200" dirty="0"/>
              <a:t>表</a:t>
            </a:r>
            <a:r>
              <a:rPr kumimoji="1" lang="en-US" altLang="zh-CN" sz="1200" dirty="0"/>
              <a:t>t(a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int,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int)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distributed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by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(a)</a:t>
            </a:r>
          </a:p>
          <a:p>
            <a:r>
              <a:rPr kumimoji="1" lang="en-US" altLang="zh-CN" sz="1200" dirty="0"/>
              <a:t>insert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into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values(1);</a:t>
            </a:r>
            <a:endParaRPr kumimoji="1"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C88BAA-580D-7F41-A70C-842842E07A88}"/>
              </a:ext>
            </a:extLst>
          </p:cNvPr>
          <p:cNvSpPr txBox="1"/>
          <p:nvPr/>
        </p:nvSpPr>
        <p:spPr>
          <a:xfrm>
            <a:off x="522452" y="5279471"/>
            <a:ext cx="147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T3</a:t>
            </a:r>
            <a:r>
              <a:rPr kumimoji="1" lang="zh-CN" altLang="en-US" sz="1200" dirty="0"/>
              <a:t>会查询出</a:t>
            </a:r>
            <a:r>
              <a:rPr kumimoji="1" lang="en-US" altLang="zh-CN" sz="1200" dirty="0"/>
              <a:t>(1,1)</a:t>
            </a:r>
            <a:r>
              <a:rPr kumimoji="1" lang="zh-CN" altLang="en-US" sz="1200" dirty="0"/>
              <a:t> 和</a:t>
            </a:r>
            <a:r>
              <a:rPr kumimoji="1" lang="en-US" altLang="zh-CN" sz="1200" dirty="0"/>
              <a:t>(1,20)</a:t>
            </a:r>
            <a:r>
              <a:rPr kumimoji="1" lang="zh-CN" altLang="en-US" sz="1200" dirty="0"/>
              <a:t> 两行数据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478DDE-FC33-C445-BE90-F04223C49F4C}"/>
              </a:ext>
            </a:extLst>
          </p:cNvPr>
          <p:cNvSpPr txBox="1"/>
          <p:nvPr/>
        </p:nvSpPr>
        <p:spPr>
          <a:xfrm>
            <a:off x="5567680" y="5037361"/>
            <a:ext cx="88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T3:</a:t>
            </a:r>
            <a:r>
              <a:rPr kumimoji="1" lang="zh-CN" altLang="en-US" sz="1200" dirty="0"/>
              <a:t>  </a:t>
            </a:r>
            <a:r>
              <a:rPr kumimoji="1" lang="en-US" altLang="zh-CN" sz="1200" dirty="0"/>
              <a:t>(1,1)</a:t>
            </a:r>
          </a:p>
          <a:p>
            <a:r>
              <a:rPr kumimoji="1" lang="en-US" altLang="zh-CN" sz="1200" dirty="0"/>
              <a:t>T4:</a:t>
            </a:r>
            <a:r>
              <a:rPr kumimoji="1" lang="zh-CN" altLang="en-US" sz="1200" dirty="0"/>
              <a:t>  </a:t>
            </a:r>
            <a:r>
              <a:rPr kumimoji="1" lang="en-US" altLang="zh-CN" sz="1200" dirty="0"/>
              <a:t>(1,10)</a:t>
            </a:r>
          </a:p>
          <a:p>
            <a:r>
              <a:rPr kumimoji="1" lang="en-US" altLang="zh-CN" sz="1200" dirty="0"/>
              <a:t>T5:</a:t>
            </a:r>
            <a:r>
              <a:rPr kumimoji="1" lang="zh-CN" altLang="en-US" sz="1200" dirty="0"/>
              <a:t>  </a:t>
            </a:r>
            <a:r>
              <a:rPr kumimoji="1" lang="en-US" altLang="zh-CN" sz="1200" dirty="0"/>
              <a:t>(1,20)</a:t>
            </a:r>
            <a:endParaRPr kumimoji="1" lang="zh-CN" alt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2C35A3-D6C7-7A44-BDFC-040C15541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810" y="4930000"/>
            <a:ext cx="2188307" cy="13870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F9888D-60B7-D640-857D-3959BEE62CAF}"/>
              </a:ext>
            </a:extLst>
          </p:cNvPr>
          <p:cNvSpPr txBox="1"/>
          <p:nvPr/>
        </p:nvSpPr>
        <p:spPr>
          <a:xfrm>
            <a:off x="5791730" y="806770"/>
            <a:ext cx="5033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对于有冲突的事务，</a:t>
            </a:r>
            <a:r>
              <a:rPr kumimoji="1" lang="en-US" altLang="zh-CN" sz="1400" b="1" dirty="0"/>
              <a:t>master</a:t>
            </a:r>
            <a:r>
              <a:rPr kumimoji="1" lang="zh-CN" altLang="en-US" sz="1400" b="1" dirty="0"/>
              <a:t>提交顺序与</a:t>
            </a:r>
            <a:r>
              <a:rPr kumimoji="1" lang="en-US" altLang="zh-CN" sz="1400" b="1" dirty="0"/>
              <a:t>segment</a:t>
            </a:r>
            <a:r>
              <a:rPr kumimoji="1" lang="zh-CN" altLang="en-US" sz="1400" b="1" dirty="0"/>
              <a:t>提交顺序一样</a:t>
            </a: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C2FC242A-644C-2247-B2DC-C11C139834EE}"/>
              </a:ext>
            </a:extLst>
          </p:cNvPr>
          <p:cNvCxnSpPr/>
          <p:nvPr/>
        </p:nvCxnSpPr>
        <p:spPr>
          <a:xfrm>
            <a:off x="4657060" y="806770"/>
            <a:ext cx="0" cy="5721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55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B316325-721E-444F-9BF9-F914FDD84A1C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事务可见性判断 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distributed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timestamp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AB4505-2BCD-2B48-BBCB-7E6B3F04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24" y="919137"/>
            <a:ext cx="5021534" cy="24088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BC2B88-BFA7-A54E-A744-FD2C95391AAB}"/>
              </a:ext>
            </a:extLst>
          </p:cNvPr>
          <p:cNvSpPr txBox="1"/>
          <p:nvPr/>
        </p:nvSpPr>
        <p:spPr>
          <a:xfrm>
            <a:off x="730839" y="1178274"/>
            <a:ext cx="3313728" cy="793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事务唯一标识的一部分</a:t>
            </a:r>
            <a:endParaRPr kumimoji="1"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事务管理器启动时的本地时间</a:t>
            </a:r>
            <a:endParaRPr kumimoji="1"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B7125E-8413-6043-A47E-2E15709B1933}"/>
              </a:ext>
            </a:extLst>
          </p:cNvPr>
          <p:cNvSpPr txBox="1"/>
          <p:nvPr/>
        </p:nvSpPr>
        <p:spPr>
          <a:xfrm>
            <a:off x="309880" y="88155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distributed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timestamp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29913F-7845-EE4A-B8F4-FB2D8AFF2683}"/>
              </a:ext>
            </a:extLst>
          </p:cNvPr>
          <p:cNvSpPr txBox="1"/>
          <p:nvPr/>
        </p:nvSpPr>
        <p:spPr>
          <a:xfrm>
            <a:off x="427241" y="27827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出现问题的必要条件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DE44AB-F1ED-3349-864F-120579289656}"/>
              </a:ext>
            </a:extLst>
          </p:cNvPr>
          <p:cNvSpPr txBox="1"/>
          <p:nvPr/>
        </p:nvSpPr>
        <p:spPr>
          <a:xfrm>
            <a:off x="309880" y="1971761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如果</a:t>
            </a:r>
            <a:r>
              <a:rPr kumimoji="1" lang="en-US" altLang="zh-CN" b="1" dirty="0"/>
              <a:t>distributed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timestamp</a:t>
            </a:r>
            <a:r>
              <a:rPr kumimoji="1" lang="zh-CN" altLang="en-US" b="1" dirty="0"/>
              <a:t> 出现重复会有什么问题？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ECA4F4-6A89-7C41-93AB-9034848F340F}"/>
              </a:ext>
            </a:extLst>
          </p:cNvPr>
          <p:cNvSpPr txBox="1"/>
          <p:nvPr/>
        </p:nvSpPr>
        <p:spPr>
          <a:xfrm>
            <a:off x="730839" y="2282853"/>
            <a:ext cx="2903359" cy="42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事务可见性判断会有问题</a:t>
            </a:r>
            <a:endParaRPr kumimoji="1" lang="en-US" altLang="zh-CN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1C532-DCF8-674F-8DE3-EC24F8405A98}"/>
              </a:ext>
            </a:extLst>
          </p:cNvPr>
          <p:cNvSpPr txBox="1"/>
          <p:nvPr/>
        </p:nvSpPr>
        <p:spPr>
          <a:xfrm>
            <a:off x="730839" y="3216167"/>
            <a:ext cx="4697120" cy="1532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1600" dirty="0"/>
              <a:t>shmDistribTimeStamp</a:t>
            </a:r>
            <a:r>
              <a:rPr lang="zh-CN" altLang="en-US" sz="1600" dirty="0"/>
              <a:t> 相同</a:t>
            </a:r>
            <a:endParaRPr lang="en-US" altLang="zh-CN" sz="16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机器时间不同步、手动调整等</a:t>
            </a:r>
            <a:endParaRPr kumimoji="1"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local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xid</a:t>
            </a:r>
            <a:r>
              <a:rPr kumimoji="1" lang="zh-CN" altLang="en-US" sz="1600" dirty="0"/>
              <a:t> 回卷</a:t>
            </a:r>
            <a:endParaRPr kumimoji="1" lang="en-US" altLang="zh-CN" sz="16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local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xid</a:t>
            </a:r>
            <a:r>
              <a:rPr kumimoji="1" lang="zh-CN" altLang="en-US" sz="1600" dirty="0"/>
              <a:t>逻辑是递增的，必须要发生回卷</a:t>
            </a:r>
            <a:endParaRPr kumimoji="1" lang="en-US" altLang="zh-CN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76904A-E3AA-A84E-BE7D-70ABDB630909}"/>
              </a:ext>
            </a:extLst>
          </p:cNvPr>
          <p:cNvSpPr txBox="1"/>
          <p:nvPr/>
        </p:nvSpPr>
        <p:spPr>
          <a:xfrm>
            <a:off x="916338" y="5072811"/>
            <a:ext cx="1017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目前的分析看，是不会出现问题的，因为</a:t>
            </a:r>
            <a:r>
              <a:rPr kumimoji="1" lang="en-US" altLang="zh-CN" b="1" dirty="0">
                <a:solidFill>
                  <a:srgbClr val="FF0000"/>
                </a:solidFill>
              </a:rPr>
              <a:t>xid</a:t>
            </a:r>
            <a:r>
              <a:rPr kumimoji="1" lang="zh-CN" altLang="en-US" b="1" dirty="0">
                <a:solidFill>
                  <a:srgbClr val="FF0000"/>
                </a:solidFill>
              </a:rPr>
              <a:t> 回卷时，会把上一代产生的</a:t>
            </a:r>
            <a:r>
              <a:rPr kumimoji="1" lang="en-US" altLang="zh-CN" b="1" dirty="0" err="1">
                <a:solidFill>
                  <a:srgbClr val="FF0000"/>
                </a:solidFill>
              </a:rPr>
              <a:t>tuple.xmin</a:t>
            </a:r>
            <a:r>
              <a:rPr kumimoji="1" lang="zh-CN" altLang="en-US" b="1" dirty="0">
                <a:solidFill>
                  <a:srgbClr val="FF0000"/>
                </a:solidFill>
              </a:rPr>
              <a:t> 改成</a:t>
            </a:r>
            <a:r>
              <a:rPr kumimoji="1" lang="en-US" altLang="zh-CN" b="1" dirty="0">
                <a:solidFill>
                  <a:srgbClr val="FF0000"/>
                </a:solidFill>
              </a:rPr>
              <a:t>frozen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xid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1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D0FDC-AA1D-3544-B5FE-2E8EC901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522"/>
            <a:ext cx="10515600" cy="437515"/>
          </a:xfrm>
        </p:spPr>
        <p:txBody>
          <a:bodyPr>
            <a:normAutofit/>
          </a:bodyPr>
          <a:lstStyle/>
          <a:p>
            <a:r>
              <a:rPr kumimoji="1" lang="zh-CN" altLang="en-US" sz="2000" b="1" dirty="0"/>
              <a:t>事务整体介绍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</a:t>
            </a:r>
            <a:r>
              <a:rPr kumimoji="1" lang="en-US" altLang="zh-CN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--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 事务架构图</a:t>
            </a:r>
            <a:endParaRPr kumimoji="1" lang="zh-CN" alt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01789F-3DB8-1741-9822-BC9E80B8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74" y="681037"/>
            <a:ext cx="7423556" cy="40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D6EC3E-8682-534C-966D-24B20F14EAAB}"/>
              </a:ext>
            </a:extLst>
          </p:cNvPr>
          <p:cNvSpPr txBox="1"/>
          <p:nvPr/>
        </p:nvSpPr>
        <p:spPr>
          <a:xfrm>
            <a:off x="11766632" y="9198131"/>
            <a:ext cx="7109703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2800" dirty="0"/>
              <a:t>本地事务管理：创建、提交、状态迁移等</a:t>
            </a:r>
            <a:endParaRPr kumimoji="1" lang="en-US" altLang="zh-CN" sz="2800" dirty="0"/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2800" dirty="0"/>
              <a:t>加锁和</a:t>
            </a:r>
            <a:r>
              <a:rPr kumimoji="1" lang="en-US" altLang="zh-CN" sz="2800" dirty="0"/>
              <a:t>MVCC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2800" dirty="0"/>
              <a:t>本地死锁检测</a:t>
            </a:r>
            <a:endParaRPr kumimoji="1" lang="en-US" altLang="zh-CN" sz="2800" dirty="0"/>
          </a:p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2800" dirty="0"/>
              <a:t>XLOG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CLOG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2800" dirty="0"/>
              <a:t>prepare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abort/commit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prepared</a:t>
            </a:r>
            <a:r>
              <a:rPr kumimoji="1" lang="zh-CN" altLang="en-US" sz="2800" dirty="0"/>
              <a:t>处理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97EB92-44A7-214B-AE44-49B859A7C931}"/>
              </a:ext>
            </a:extLst>
          </p:cNvPr>
          <p:cNvSpPr txBox="1"/>
          <p:nvPr/>
        </p:nvSpPr>
        <p:spPr>
          <a:xfrm>
            <a:off x="1670149" y="4422637"/>
            <a:ext cx="3786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1200" dirty="0"/>
              <a:t>分布式事务管理</a:t>
            </a:r>
            <a:endParaRPr kumimoji="1" lang="en-US" altLang="zh-CN" sz="1200" dirty="0"/>
          </a:p>
          <a:p>
            <a:pPr marL="742950" lvl="1" indent="-285750">
              <a:buFont typeface="Wingdings" pitchFamily="2" charset="2"/>
              <a:buChar char="l"/>
            </a:pPr>
            <a:r>
              <a:rPr kumimoji="1" lang="zh-CN" altLang="en-US" sz="1200" dirty="0"/>
              <a:t>分布式事务的创建、状态迁移等</a:t>
            </a:r>
            <a:endParaRPr kumimoji="1" lang="en-US" altLang="zh-CN" sz="1200" dirty="0"/>
          </a:p>
          <a:p>
            <a:pPr marL="742950" lvl="1" indent="-285750">
              <a:buFont typeface="Wingdings" pitchFamily="2" charset="2"/>
              <a:buChar char="l"/>
            </a:pPr>
            <a:r>
              <a:rPr kumimoji="1" lang="en-US" altLang="zh-CN" sz="1200" dirty="0"/>
              <a:t>QD</a:t>
            </a:r>
            <a:r>
              <a:rPr kumimoji="1" lang="zh-CN" altLang="en-US" sz="1200" dirty="0"/>
              <a:t>向</a:t>
            </a:r>
            <a:r>
              <a:rPr kumimoji="1" lang="en-US" altLang="zh-CN" sz="1200" dirty="0"/>
              <a:t>QE</a:t>
            </a:r>
            <a:r>
              <a:rPr kumimoji="1" lang="zh-CN" altLang="en-US" sz="1200" dirty="0"/>
              <a:t>发起两阶段提交</a:t>
            </a:r>
            <a:endParaRPr kumimoji="1" lang="en-US" altLang="zh-CN" sz="1200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1200" dirty="0"/>
              <a:t>分布式快照</a:t>
            </a:r>
            <a:endParaRPr kumimoji="1" lang="en-US" altLang="zh-CN" sz="1200" dirty="0"/>
          </a:p>
          <a:p>
            <a:pPr marL="742950" lvl="1" indent="-285750">
              <a:buFont typeface="Wingdings" pitchFamily="2" charset="2"/>
              <a:buChar char="l"/>
            </a:pPr>
            <a:r>
              <a:rPr kumimoji="1" lang="en-US" altLang="zh-CN" sz="1200" dirty="0"/>
              <a:t>QD</a:t>
            </a:r>
            <a:r>
              <a:rPr kumimoji="1" lang="zh-CN" altLang="en-US" sz="1200" dirty="0"/>
              <a:t>向</a:t>
            </a:r>
            <a:r>
              <a:rPr kumimoji="1" lang="en-US" altLang="zh-CN" sz="1200" dirty="0"/>
              <a:t>QE</a:t>
            </a:r>
            <a:r>
              <a:rPr kumimoji="1" lang="zh-CN" altLang="en-US" sz="1200" dirty="0"/>
              <a:t>发送全局事务快照</a:t>
            </a:r>
            <a:endParaRPr kumimoji="1" lang="en-US" altLang="zh-CN" sz="1200" dirty="0"/>
          </a:p>
          <a:p>
            <a:pPr marL="742950" lvl="1" indent="-285750">
              <a:buFont typeface="Wingdings" pitchFamily="2" charset="2"/>
              <a:buChar char="l"/>
            </a:pPr>
            <a:r>
              <a:rPr kumimoji="1" lang="en-US" altLang="zh-CN" sz="1200" dirty="0"/>
              <a:t>Writer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QE</a:t>
            </a:r>
            <a:r>
              <a:rPr kumimoji="1" lang="zh-CN" altLang="en-US" sz="1200" dirty="0"/>
              <a:t>和</a:t>
            </a:r>
            <a:r>
              <a:rPr kumimoji="1" lang="en-US" altLang="zh-CN" sz="1200" dirty="0"/>
              <a:t>Reader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QE</a:t>
            </a:r>
            <a:r>
              <a:rPr kumimoji="1" lang="zh-CN" altLang="en-US" sz="1200" dirty="0"/>
              <a:t>共享本地事务快照</a:t>
            </a:r>
            <a:endParaRPr kumimoji="1" lang="en-US" altLang="zh-CN" sz="1200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1200" dirty="0"/>
              <a:t>DLOG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kumimoji="1" lang="zh-CN" altLang="en-US" sz="1200" dirty="0"/>
              <a:t>用于判断分布式事务是否提交，类似</a:t>
            </a:r>
            <a:r>
              <a:rPr kumimoji="1" lang="en-US" altLang="zh-CN" sz="1200" dirty="0"/>
              <a:t>CLOG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1200" dirty="0"/>
              <a:t>分布式死锁检测</a:t>
            </a:r>
            <a:endParaRPr kumimoji="1" lang="en-US" altLang="zh-CN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C164B7-B796-A84E-B78B-32D312FE11AF}"/>
              </a:ext>
            </a:extLst>
          </p:cNvPr>
          <p:cNvSpPr txBox="1"/>
          <p:nvPr/>
        </p:nvSpPr>
        <p:spPr>
          <a:xfrm>
            <a:off x="2324849" y="6176963"/>
            <a:ext cx="1601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rgbClr val="00B0F0"/>
                </a:solidFill>
              </a:rPr>
              <a:t>Greenplum</a:t>
            </a:r>
            <a:r>
              <a:rPr kumimoji="1" lang="zh-CN" altLang="en-US" sz="1100" dirty="0">
                <a:solidFill>
                  <a:srgbClr val="00B0F0"/>
                </a:solidFill>
              </a:rPr>
              <a:t> 扩展的功能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C9CD2D-1F42-1F4F-8B60-355DCB4B8531}"/>
              </a:ext>
            </a:extLst>
          </p:cNvPr>
          <p:cNvSpPr txBox="1"/>
          <p:nvPr/>
        </p:nvSpPr>
        <p:spPr>
          <a:xfrm>
            <a:off x="6259441" y="4924217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1200" dirty="0"/>
              <a:t>本地事务管理：创建、提交、状态迁移等</a:t>
            </a:r>
            <a:endParaRPr kumimoji="1" lang="en-US" altLang="zh-CN" sz="1200" dirty="0"/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1200" dirty="0"/>
              <a:t>加锁和</a:t>
            </a:r>
            <a:r>
              <a:rPr kumimoji="1" lang="en-US" altLang="zh-CN" sz="1200" dirty="0"/>
              <a:t>MVCC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1200" dirty="0"/>
              <a:t>本地死锁检测</a:t>
            </a:r>
            <a:endParaRPr kumimoji="1" lang="en-US" altLang="zh-CN" sz="1200" dirty="0"/>
          </a:p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1200" dirty="0"/>
              <a:t>XLOG</a:t>
            </a:r>
            <a:r>
              <a:rPr kumimoji="1" lang="zh-CN" altLang="en-US" sz="1200" dirty="0"/>
              <a:t>、</a:t>
            </a:r>
            <a:r>
              <a:rPr kumimoji="1" lang="en-US" altLang="zh-CN" sz="1200" dirty="0"/>
              <a:t>CLOG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1200" dirty="0"/>
              <a:t>prepare</a:t>
            </a:r>
            <a:r>
              <a:rPr kumimoji="1" lang="zh-CN" altLang="en-US" sz="1200" dirty="0"/>
              <a:t>、</a:t>
            </a:r>
            <a:r>
              <a:rPr kumimoji="1" lang="en-US" altLang="zh-CN" sz="1200" dirty="0"/>
              <a:t>abort/commit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prepared</a:t>
            </a:r>
            <a:r>
              <a:rPr kumimoji="1" lang="zh-CN" altLang="en-US" sz="1200" dirty="0"/>
              <a:t>处理</a:t>
            </a:r>
            <a:endParaRPr kumimoji="1" lang="en-US" altLang="zh-CN" sz="1200" dirty="0"/>
          </a:p>
          <a:p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C61CA4-255E-C749-B61D-258397F50247}"/>
              </a:ext>
            </a:extLst>
          </p:cNvPr>
          <p:cNvSpPr txBox="1"/>
          <p:nvPr/>
        </p:nvSpPr>
        <p:spPr>
          <a:xfrm>
            <a:off x="7280175" y="6176963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rgbClr val="00B0F0"/>
                </a:solidFill>
              </a:rPr>
              <a:t>Greenplum</a:t>
            </a:r>
            <a:r>
              <a:rPr kumimoji="1" lang="zh-CN" altLang="en-US" sz="1100" dirty="0">
                <a:solidFill>
                  <a:srgbClr val="00B0F0"/>
                </a:solidFill>
              </a:rPr>
              <a:t>复用</a:t>
            </a:r>
            <a:r>
              <a:rPr kumimoji="1" lang="en-US" altLang="zh-CN" sz="1100" dirty="0">
                <a:solidFill>
                  <a:srgbClr val="00B0F0"/>
                </a:solidFill>
              </a:rPr>
              <a:t>PG</a:t>
            </a:r>
            <a:r>
              <a:rPr kumimoji="1" lang="zh-CN" altLang="en-US" sz="1100" dirty="0">
                <a:solidFill>
                  <a:srgbClr val="00B0F0"/>
                </a:solidFill>
              </a:rPr>
              <a:t>的功能</a:t>
            </a:r>
          </a:p>
        </p:txBody>
      </p:sp>
    </p:spTree>
    <p:extLst>
      <p:ext uri="{BB962C8B-B14F-4D97-AF65-F5344CB8AC3E}">
        <p14:creationId xmlns:p14="http://schemas.microsoft.com/office/powerpoint/2010/main" val="250855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111829D-D4B0-C049-8149-150CD40E6CC7}"/>
              </a:ext>
            </a:extLst>
          </p:cNvPr>
          <p:cNvSpPr txBox="1">
            <a:spLocks/>
          </p:cNvSpPr>
          <p:nvPr/>
        </p:nvSpPr>
        <p:spPr>
          <a:xfrm>
            <a:off x="309880" y="302113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全局死锁检测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6690D9-C27E-4846-A56F-C7C645F606A4}"/>
              </a:ext>
            </a:extLst>
          </p:cNvPr>
          <p:cNvSpPr txBox="1"/>
          <p:nvPr/>
        </p:nvSpPr>
        <p:spPr>
          <a:xfrm>
            <a:off x="309880" y="893135"/>
            <a:ext cx="5038297" cy="485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本地死锁检测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master</a:t>
            </a:r>
            <a:r>
              <a:rPr kumimoji="1" lang="zh-CN" altLang="en-US" sz="1600" dirty="0"/>
              <a:t>上全局死锁检测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事务作为顶点，等待关系作为边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如果一个顶点没有出边或者入边，</a:t>
            </a:r>
            <a:r>
              <a:rPr lang="zh-CN" altLang="en-US" sz="1600" dirty="0"/>
              <a:t>表明指定会话没有在等待其他会话</a:t>
            </a:r>
            <a:r>
              <a:rPr lang="en-US" altLang="zh-CN" sz="1600" dirty="0"/>
              <a:t>, </a:t>
            </a:r>
            <a:r>
              <a:rPr lang="zh-CN" altLang="en-US" sz="1600" dirty="0"/>
              <a:t>或者没有其他事务在等待该事务时</a:t>
            </a:r>
            <a:r>
              <a:rPr lang="en-US" altLang="zh-CN" sz="1600" dirty="0"/>
              <a:t>, </a:t>
            </a:r>
            <a:r>
              <a:rPr lang="zh-CN" altLang="en-US" sz="1600" dirty="0"/>
              <a:t>便会将顶点以及关联的边从图中移除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如果图中存在环，则表明有死锁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打破死锁</a:t>
            </a:r>
            <a:endParaRPr kumimoji="1" lang="en-US" altLang="zh-CN" sz="1600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600" dirty="0"/>
              <a:t>cancel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session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id</a:t>
            </a:r>
            <a:r>
              <a:rPr kumimoji="1" lang="zh-CN" altLang="en-US" sz="1600" dirty="0"/>
              <a:t>最大的事务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控制参数</a:t>
            </a:r>
            <a:endParaRPr kumimoji="1" lang="en-US" altLang="zh-CN" sz="1600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1600" dirty="0" err="1"/>
              <a:t>gp_enable_global_deadlock_detector</a:t>
            </a:r>
            <a:endParaRPr lang="en" altLang="zh-CN" sz="1600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1600" dirty="0" err="1"/>
              <a:t>gp_global_deadlock_detector_period</a:t>
            </a:r>
            <a:endParaRPr kumimoji="1"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1FCAE7-F8BA-0249-8C0A-B963D2C4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47" y="816572"/>
            <a:ext cx="4026845" cy="14686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6F1CD0-9DF6-DE4F-BD84-5C2AEF76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966" y="2597114"/>
            <a:ext cx="4169226" cy="10740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8A2FEA-8AF0-B442-8911-FB568869A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966" y="3828033"/>
            <a:ext cx="3001394" cy="19968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E89112-B5C7-F34D-B6E2-B998CE5D147B}"/>
              </a:ext>
            </a:extLst>
          </p:cNvPr>
          <p:cNvSpPr txBox="1"/>
          <p:nvPr/>
        </p:nvSpPr>
        <p:spPr>
          <a:xfrm>
            <a:off x="7005347" y="478018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事务</a:t>
            </a:r>
            <a:r>
              <a:rPr kumimoji="1" lang="en-US" altLang="zh-CN" sz="1600" b="1" dirty="0"/>
              <a:t>T1</a:t>
            </a:r>
            <a:r>
              <a:rPr kumimoji="1" lang="zh-CN" altLang="en-US" sz="1600" b="1" dirty="0"/>
              <a:t>和</a:t>
            </a:r>
            <a:r>
              <a:rPr kumimoji="1" lang="en-US" altLang="zh-CN" sz="1600" b="1" dirty="0"/>
              <a:t>T2</a:t>
            </a:r>
            <a:endParaRPr kumimoji="1" lang="zh-CN" altLang="en-US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FDBD3D-06E2-E04A-A662-7BD747764FF8}"/>
              </a:ext>
            </a:extLst>
          </p:cNvPr>
          <p:cNvSpPr txBox="1"/>
          <p:nvPr/>
        </p:nvSpPr>
        <p:spPr>
          <a:xfrm>
            <a:off x="7005347" y="232185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局部等待图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230E3F-F9B9-1F44-BC5E-16627112B1F2}"/>
              </a:ext>
            </a:extLst>
          </p:cNvPr>
          <p:cNvSpPr txBox="1"/>
          <p:nvPr/>
        </p:nvSpPr>
        <p:spPr>
          <a:xfrm>
            <a:off x="6967550" y="354250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全局等待图</a:t>
            </a:r>
          </a:p>
        </p:txBody>
      </p:sp>
    </p:spTree>
    <p:extLst>
      <p:ext uri="{BB962C8B-B14F-4D97-AF65-F5344CB8AC3E}">
        <p14:creationId xmlns:p14="http://schemas.microsoft.com/office/powerpoint/2010/main" val="303275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948390A-C3BB-0F45-9EA2-EE5E79F05972}"/>
              </a:ext>
            </a:extLst>
          </p:cNvPr>
          <p:cNvSpPr txBox="1">
            <a:spLocks/>
          </p:cNvSpPr>
          <p:nvPr/>
        </p:nvSpPr>
        <p:spPr>
          <a:xfrm>
            <a:off x="8382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/>
              <a:t>事务整体介绍 </a:t>
            </a:r>
            <a:r>
              <a:rPr kumimoji="1" lang="en-US" altLang="zh-CN" sz="2000" b="1" dirty="0"/>
              <a:t>--</a:t>
            </a:r>
            <a:r>
              <a:rPr kumimoji="1" lang="zh-CN" altLang="en-US" sz="2000" b="1" dirty="0"/>
              <a:t> 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事务类型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1E9B91-A047-CA41-AB7F-5A476690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35" y="772851"/>
            <a:ext cx="10278930" cy="6950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C21B12-7697-8B47-84ED-CB17A554926F}"/>
              </a:ext>
            </a:extLst>
          </p:cNvPr>
          <p:cNvSpPr txBox="1"/>
          <p:nvPr/>
        </p:nvSpPr>
        <p:spPr>
          <a:xfrm>
            <a:off x="1079951" y="3290500"/>
            <a:ext cx="3339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one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phase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commit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transaction</a:t>
            </a:r>
            <a:endParaRPr kumimoji="1" lang="zh-CN" altLang="en-US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9FEDA1-F1E9-9B42-A3A0-62095915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51" y="1467943"/>
            <a:ext cx="4660449" cy="1590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0FA2C3-CF62-2741-BA6A-894FF60B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783364"/>
            <a:ext cx="6192520" cy="12043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AAD3526-9B1E-F347-AB94-42C6A79C73FF}"/>
              </a:ext>
            </a:extLst>
          </p:cNvPr>
          <p:cNvSpPr txBox="1"/>
          <p:nvPr/>
        </p:nvSpPr>
        <p:spPr>
          <a:xfrm>
            <a:off x="6397667" y="3164612"/>
            <a:ext cx="46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two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phase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commit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transaction</a:t>
            </a:r>
            <a:endParaRPr kumimoji="1" lang="zh-CN" altLang="en-US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583CFC-040C-5140-B4E9-7C5065026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71" y="3913303"/>
            <a:ext cx="5148129" cy="14767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11E594-45FF-6F41-99C8-79AE6DE1C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977" y="3992093"/>
            <a:ext cx="5741352" cy="13979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5829D1-8836-0E47-BE0B-181BD59E4AC5}"/>
              </a:ext>
            </a:extLst>
          </p:cNvPr>
          <p:cNvSpPr txBox="1"/>
          <p:nvPr/>
        </p:nvSpPr>
        <p:spPr>
          <a:xfrm>
            <a:off x="3883807" y="5669338"/>
            <a:ext cx="3804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local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transaction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3068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6A16CFF-9699-2846-B7C7-D05C81DB841C}"/>
              </a:ext>
            </a:extLst>
          </p:cNvPr>
          <p:cNvSpPr txBox="1">
            <a:spLocks/>
          </p:cNvSpPr>
          <p:nvPr/>
        </p:nvSpPr>
        <p:spPr>
          <a:xfrm>
            <a:off x="8382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/>
              <a:t>事务整体介绍 </a:t>
            </a:r>
            <a:r>
              <a:rPr kumimoji="1" lang="en-US" altLang="zh-CN" sz="2000" b="1" dirty="0"/>
              <a:t>--</a:t>
            </a:r>
            <a:r>
              <a:rPr kumimoji="1" lang="zh-CN" altLang="en-US" sz="2000" b="1" dirty="0"/>
              <a:t> </a:t>
            </a:r>
            <a:r>
              <a:rPr kumimoji="1" lang="zh-CN" altLang="en-US" sz="2000" b="1" dirty="0"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分布式事务信息同步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3E4A6-CF6F-E247-9BDB-EFB45114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823277"/>
            <a:ext cx="7504980" cy="3828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DE3FB0-8EFA-064E-B321-7A412BF1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608" y="823277"/>
            <a:ext cx="3235593" cy="2139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E21BB5-5022-6748-B4E2-03E3B80F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608" y="3104927"/>
            <a:ext cx="3261645" cy="23988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047A32-E6B5-9F40-857D-23459CA6F1E7}"/>
              </a:ext>
            </a:extLst>
          </p:cNvPr>
          <p:cNvSpPr txBox="1"/>
          <p:nvPr/>
        </p:nvSpPr>
        <p:spPr>
          <a:xfrm>
            <a:off x="838200" y="4794329"/>
            <a:ext cx="2105481" cy="133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100" dirty="0"/>
              <a:t>两阶段提交</a:t>
            </a:r>
            <a:endParaRPr kumimoji="1" lang="en-US" altLang="zh-CN" sz="11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100" dirty="0" err="1"/>
              <a:t>DtxContext</a:t>
            </a:r>
            <a:endParaRPr kumimoji="1" lang="en-US" altLang="zh-CN" sz="11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100" dirty="0" err="1"/>
              <a:t>DtxState</a:t>
            </a:r>
            <a:endParaRPr kumimoji="1" lang="en-US" altLang="zh-CN" sz="11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100" dirty="0"/>
              <a:t>事务</a:t>
            </a:r>
            <a:r>
              <a:rPr kumimoji="1" lang="en-US" altLang="zh-CN" sz="1100" dirty="0"/>
              <a:t>ID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100" dirty="0"/>
              <a:t>distributed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snapshot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8225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822A567-12C2-844F-8DE2-D300BB87449D}"/>
              </a:ext>
            </a:extLst>
          </p:cNvPr>
          <p:cNvSpPr txBox="1">
            <a:spLocks/>
          </p:cNvSpPr>
          <p:nvPr/>
        </p:nvSpPr>
        <p:spPr>
          <a:xfrm>
            <a:off x="4318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两阶段提交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F7E27A-7E68-C341-9221-4E92EB30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98" y="1818639"/>
            <a:ext cx="4156131" cy="20226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A174E3-3D32-644F-B8E8-27AB7EE4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79" y="898393"/>
            <a:ext cx="4815699" cy="36271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1684E0-C98B-1E48-B6D3-ED734515EEB3}"/>
              </a:ext>
            </a:extLst>
          </p:cNvPr>
          <p:cNvSpPr txBox="1"/>
          <p:nvPr/>
        </p:nvSpPr>
        <p:spPr>
          <a:xfrm>
            <a:off x="1899920" y="46095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一阶段提交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13ED28-ABC3-5646-AAB1-1E1F813FC025}"/>
              </a:ext>
            </a:extLst>
          </p:cNvPr>
          <p:cNvSpPr txBox="1"/>
          <p:nvPr/>
        </p:nvSpPr>
        <p:spPr>
          <a:xfrm>
            <a:off x="8036614" y="47142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两阶段提交</a:t>
            </a:r>
          </a:p>
        </p:txBody>
      </p:sp>
    </p:spTree>
    <p:extLst>
      <p:ext uri="{BB962C8B-B14F-4D97-AF65-F5344CB8AC3E}">
        <p14:creationId xmlns:p14="http://schemas.microsoft.com/office/powerpoint/2010/main" val="223990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2E4459B-F4CE-C34D-984A-713D3621C724}"/>
              </a:ext>
            </a:extLst>
          </p:cNvPr>
          <p:cNvSpPr txBox="1">
            <a:spLocks/>
          </p:cNvSpPr>
          <p:nvPr/>
        </p:nvSpPr>
        <p:spPr>
          <a:xfrm>
            <a:off x="4318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两阶段提交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–segment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故障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45556C7-47AC-1C44-AE4B-AA084F915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010188"/>
            <a:ext cx="5087842" cy="37247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26E31A-3652-184C-8345-20906047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167765"/>
            <a:ext cx="4653280" cy="33763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FA3AA63-2E1D-6C4D-BB5F-92D0AA3A2633}"/>
              </a:ext>
            </a:extLst>
          </p:cNvPr>
          <p:cNvSpPr txBox="1"/>
          <p:nvPr/>
        </p:nvSpPr>
        <p:spPr>
          <a:xfrm>
            <a:off x="1486431" y="4870447"/>
            <a:ext cx="1638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第一阶段失败，</a:t>
            </a:r>
            <a:r>
              <a:rPr kumimoji="1" lang="en-US" altLang="zh-CN" sz="1200" dirty="0"/>
              <a:t>Abort</a:t>
            </a:r>
            <a:endParaRPr kumimoji="1"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586109-FF2F-314D-B3DD-8D81927D7E22}"/>
              </a:ext>
            </a:extLst>
          </p:cNvPr>
          <p:cNvSpPr txBox="1"/>
          <p:nvPr/>
        </p:nvSpPr>
        <p:spPr>
          <a:xfrm>
            <a:off x="7265260" y="4799994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写入</a:t>
            </a:r>
            <a:r>
              <a:rPr kumimoji="1" lang="en-US" altLang="zh-CN" sz="1200" dirty="0"/>
              <a:t>Prepared</a:t>
            </a:r>
            <a:r>
              <a:rPr kumimoji="1" lang="zh-CN" altLang="en-US" sz="1200" dirty="0"/>
              <a:t>日志之前，</a:t>
            </a:r>
            <a:r>
              <a:rPr kumimoji="1" lang="en-US" altLang="zh-CN" sz="1200" dirty="0"/>
              <a:t>Abort</a:t>
            </a:r>
          </a:p>
          <a:p>
            <a:r>
              <a:rPr kumimoji="1" lang="zh-CN" altLang="en-US" sz="1200" dirty="0"/>
              <a:t>写入</a:t>
            </a:r>
            <a:r>
              <a:rPr kumimoji="1" lang="en-US" altLang="zh-CN" sz="1200" dirty="0"/>
              <a:t>Prepared</a:t>
            </a:r>
            <a:r>
              <a:rPr kumimoji="1" lang="zh-CN" altLang="en-US" sz="1200" dirty="0"/>
              <a:t>日志之后，</a:t>
            </a:r>
            <a:r>
              <a:rPr kumimoji="1" lang="en-US" altLang="zh-CN" sz="1200" dirty="0"/>
              <a:t>retry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commit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EBDAC2-C189-C847-8818-13A2B5CBC940}"/>
              </a:ext>
            </a:extLst>
          </p:cNvPr>
          <p:cNvSpPr txBox="1"/>
          <p:nvPr/>
        </p:nvSpPr>
        <p:spPr>
          <a:xfrm>
            <a:off x="6736080" y="5413236"/>
            <a:ext cx="4374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retry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abort/commit</a:t>
            </a:r>
            <a:r>
              <a:rPr kumimoji="1" lang="zh-CN" altLang="en-US" sz="1200" dirty="0">
                <a:solidFill>
                  <a:srgbClr val="FF0000"/>
                </a:solidFill>
              </a:rPr>
              <a:t>之后还是失败？ </a:t>
            </a:r>
            <a:r>
              <a:rPr kumimoji="1" lang="en-US" altLang="zh-CN" sz="1200" dirty="0">
                <a:solidFill>
                  <a:srgbClr val="FF0000"/>
                </a:solidFill>
              </a:rPr>
              <a:t>PANIC</a:t>
            </a:r>
            <a:r>
              <a:rPr kumimoji="1" lang="zh-CN" altLang="en-US" sz="1200" dirty="0">
                <a:solidFill>
                  <a:srgbClr val="FF0000"/>
                </a:solidFill>
              </a:rPr>
              <a:t>，进入</a:t>
            </a:r>
            <a:r>
              <a:rPr kumimoji="1" lang="en-US" altLang="zh-CN" sz="1200" dirty="0">
                <a:solidFill>
                  <a:srgbClr val="FF0000"/>
                </a:solidFill>
              </a:rPr>
              <a:t>recover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mode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35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81DF2C7-B882-CC47-BB26-134D74D954D4}"/>
              </a:ext>
            </a:extLst>
          </p:cNvPr>
          <p:cNvSpPr txBox="1">
            <a:spLocks/>
          </p:cNvSpPr>
          <p:nvPr/>
        </p:nvSpPr>
        <p:spPr>
          <a:xfrm>
            <a:off x="4318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两阶段提交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–segment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故障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EBCE5F-0191-4F47-BC6F-CEA96B0738DB}"/>
              </a:ext>
            </a:extLst>
          </p:cNvPr>
          <p:cNvSpPr txBox="1"/>
          <p:nvPr/>
        </p:nvSpPr>
        <p:spPr>
          <a:xfrm>
            <a:off x="1231964" y="4606287"/>
            <a:ext cx="1545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1200" dirty="0"/>
              <a:t>bug</a:t>
            </a:r>
            <a:r>
              <a:rPr kumimoji="1" lang="zh-CN" altLang="en-US" sz="1200" dirty="0"/>
              <a:t> 导致</a:t>
            </a:r>
            <a:r>
              <a:rPr kumimoji="1" lang="en-US" altLang="zh-CN" sz="1200" dirty="0"/>
              <a:t>core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1200" dirty="0"/>
              <a:t>PANIC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1200" dirty="0"/>
              <a:t>kill -9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1200" dirty="0"/>
              <a:t>正常启动</a:t>
            </a:r>
            <a:endParaRPr kumimoji="1" lang="en-US" altLang="zh-CN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69575A-B6C7-3040-80E3-02DCB023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64" y="838772"/>
            <a:ext cx="8467289" cy="36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6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D997D35-21A7-D141-9773-C1AE2ACF8043}"/>
              </a:ext>
            </a:extLst>
          </p:cNvPr>
          <p:cNvSpPr txBox="1">
            <a:spLocks/>
          </p:cNvSpPr>
          <p:nvPr/>
        </p:nvSpPr>
        <p:spPr>
          <a:xfrm>
            <a:off x="431800" y="243522"/>
            <a:ext cx="10515600" cy="43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两阶段提交 </a:t>
            </a:r>
            <a:r>
              <a:rPr kumimoji="1" lang="en-US" altLang="zh-CN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–segment</a:t>
            </a:r>
            <a:r>
              <a:rPr kumimoji="1" lang="zh-CN" altLang="en-US" sz="2000" b="1" dirty="0">
                <a:solidFill>
                  <a:schemeClr val="tx1"/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  <a:cs typeface="微软雅黑"/>
              </a:rPr>
              <a:t>故障</a:t>
            </a:r>
            <a:endParaRPr kumimoji="1" lang="en-US" altLang="zh-CN" sz="2000" b="1" dirty="0">
              <a:solidFill>
                <a:schemeClr val="tx1"/>
              </a:solidFill>
              <a:latin typeface="FZLanTingHei-M-GBK" panose="02000000000000000000" pitchFamily="2" charset="-122"/>
              <a:ea typeface="FZLanTingHei-M-GBK" panose="02000000000000000000" pitchFamily="2" charset="-122"/>
              <a:cs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C72D0E-65FD-C948-A665-4B6B8034E450}"/>
              </a:ext>
            </a:extLst>
          </p:cNvPr>
          <p:cNvSpPr txBox="1"/>
          <p:nvPr/>
        </p:nvSpPr>
        <p:spPr>
          <a:xfrm>
            <a:off x="612204" y="681037"/>
            <a:ext cx="6353021" cy="2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/>
              <a:t>如果</a:t>
            </a:r>
            <a:r>
              <a:rPr kumimoji="1" lang="en-US" altLang="zh-CN" sz="2400" b="1" dirty="0"/>
              <a:t>Segment</a:t>
            </a:r>
            <a:r>
              <a:rPr kumimoji="1" lang="zh-CN" altLang="en-US" sz="2400" b="1" dirty="0"/>
              <a:t>发生不可恢复的故障怎么处理？</a:t>
            </a:r>
            <a:endParaRPr kumimoji="1" lang="en-US" altLang="zh-CN" sz="2400" b="1" dirty="0"/>
          </a:p>
          <a:p>
            <a:pPr marL="571500" indent="-5715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dirty="0"/>
              <a:t>FTS</a:t>
            </a:r>
            <a:r>
              <a:rPr kumimoji="1" lang="zh-CN" altLang="en-US" dirty="0"/>
              <a:t> 探测</a:t>
            </a:r>
            <a:r>
              <a:rPr kumimoji="1" lang="en-US" altLang="zh-CN" dirty="0"/>
              <a:t>Segment</a:t>
            </a:r>
            <a:r>
              <a:rPr kumimoji="1" lang="zh-CN" altLang="en-US" dirty="0"/>
              <a:t>，发现故障</a:t>
            </a:r>
            <a:endParaRPr kumimoji="1" lang="en-US" altLang="zh-CN" dirty="0"/>
          </a:p>
          <a:p>
            <a:pPr marL="571500" indent="-5715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dirty="0"/>
              <a:t>FTS</a:t>
            </a:r>
            <a:r>
              <a:rPr kumimoji="1" lang="zh-CN" altLang="en-US" dirty="0"/>
              <a:t> 启动故障处理，</a:t>
            </a:r>
            <a:r>
              <a:rPr kumimoji="1" lang="en-US" altLang="zh-CN" dirty="0"/>
              <a:t>mirror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--&gt;</a:t>
            </a:r>
            <a:r>
              <a:rPr kumimoji="1" lang="zh-CN" altLang="en-US" dirty="0"/>
              <a:t> 升级为</a:t>
            </a:r>
            <a:r>
              <a:rPr kumimoji="1" lang="en-US" altLang="zh-CN" dirty="0"/>
              <a:t>primary</a:t>
            </a:r>
          </a:p>
          <a:p>
            <a:pPr marL="571500" indent="-5715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dirty="0"/>
              <a:t>master</a:t>
            </a:r>
            <a:r>
              <a:rPr kumimoji="1" lang="zh-CN" altLang="en-US" dirty="0"/>
              <a:t>继续</a:t>
            </a:r>
            <a:r>
              <a:rPr kumimoji="1" lang="en-US" altLang="zh-CN" dirty="0"/>
              <a:t>Commit/Abort</a:t>
            </a:r>
            <a:r>
              <a:rPr kumimoji="1" lang="zh-CN" altLang="en-US" dirty="0"/>
              <a:t> 事务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11288E-B41C-2C48-8E6B-EE2ECF5556F6}"/>
              </a:ext>
            </a:extLst>
          </p:cNvPr>
          <p:cNvSpPr/>
          <p:nvPr/>
        </p:nvSpPr>
        <p:spPr>
          <a:xfrm>
            <a:off x="605192" y="3272541"/>
            <a:ext cx="9605607" cy="2416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/>
              <a:t>如何保证</a:t>
            </a:r>
            <a:r>
              <a:rPr kumimoji="1" lang="en-US" altLang="zh-CN" sz="2400" b="1" dirty="0"/>
              <a:t>mirror</a:t>
            </a:r>
            <a:r>
              <a:rPr kumimoji="1" lang="zh-CN" altLang="en-US" sz="2400" b="1" dirty="0"/>
              <a:t>升级为</a:t>
            </a:r>
            <a:r>
              <a:rPr kumimoji="1" lang="en-US" altLang="zh-CN" sz="2400" b="1" dirty="0"/>
              <a:t>primary</a:t>
            </a:r>
            <a:r>
              <a:rPr kumimoji="1" lang="zh-CN" altLang="en-US" sz="2400" b="1" dirty="0"/>
              <a:t>后，事务可以继续</a:t>
            </a:r>
            <a:r>
              <a:rPr kumimoji="1" lang="en-US" altLang="zh-CN" sz="2400" b="1" dirty="0"/>
              <a:t>Commit/Abort</a:t>
            </a:r>
            <a:r>
              <a:rPr kumimoji="1" lang="zh-CN" altLang="en-US" sz="2400" b="1" dirty="0"/>
              <a:t>？</a:t>
            </a:r>
            <a:endParaRPr kumimoji="1" lang="en-US" altLang="zh-CN" sz="2400" b="1" dirty="0"/>
          </a:p>
          <a:p>
            <a:pPr marL="571500" indent="-5715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dirty="0"/>
              <a:t>Prepare</a:t>
            </a:r>
            <a:r>
              <a:rPr kumimoji="1" lang="zh-CN" altLang="en-US" dirty="0"/>
              <a:t>日志必须刷写到磁盘</a:t>
            </a:r>
            <a:endParaRPr kumimoji="1" lang="en-US" altLang="zh-CN" dirty="0"/>
          </a:p>
          <a:p>
            <a:pPr marL="571500" indent="-5715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dirty="0"/>
              <a:t>Prepare</a:t>
            </a:r>
            <a:r>
              <a:rPr kumimoji="1" lang="zh-CN" altLang="en-US" dirty="0"/>
              <a:t>日志，必须同步到</a:t>
            </a:r>
            <a:r>
              <a:rPr kumimoji="1" lang="en-US" altLang="zh-CN" dirty="0"/>
              <a:t>mirror</a:t>
            </a:r>
            <a:r>
              <a:rPr kumimoji="1" lang="zh-CN" altLang="en-US" dirty="0"/>
              <a:t>才返回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806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4273</TotalTime>
  <Words>1679</Words>
  <Application>Microsoft Macintosh PowerPoint</Application>
  <PresentationFormat>宽屏</PresentationFormat>
  <Paragraphs>252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等线</vt:lpstr>
      <vt:lpstr>等线 Light</vt:lpstr>
      <vt:lpstr>FZLanTingHei-M-GBK</vt:lpstr>
      <vt:lpstr>Arial</vt:lpstr>
      <vt:lpstr>Menlo</vt:lpstr>
      <vt:lpstr>Wingdings</vt:lpstr>
      <vt:lpstr>Office 主题​​</vt:lpstr>
      <vt:lpstr>Greenplum 事务</vt:lpstr>
      <vt:lpstr>目录</vt:lpstr>
      <vt:lpstr>事务整体介绍 -- 事务架构图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Greenplum 事务</dc:title>
  <dc:creator>Microsoft Office User</dc:creator>
  <cp:lastModifiedBy>Microsoft Office User</cp:lastModifiedBy>
  <cp:revision>13</cp:revision>
  <dcterms:created xsi:type="dcterms:W3CDTF">2021-06-25T09:26:02Z</dcterms:created>
  <dcterms:modified xsi:type="dcterms:W3CDTF">2021-06-28T08:39:57Z</dcterms:modified>
</cp:coreProperties>
</file>